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72" r:id="rId6"/>
    <p:sldId id="273" r:id="rId7"/>
    <p:sldId id="275" r:id="rId8"/>
    <p:sldId id="277" r:id="rId9"/>
    <p:sldId id="287" r:id="rId10"/>
    <p:sldId id="276" r:id="rId11"/>
    <p:sldId id="278" r:id="rId12"/>
    <p:sldId id="279" r:id="rId13"/>
    <p:sldId id="280" r:id="rId14"/>
    <p:sldId id="281" r:id="rId15"/>
    <p:sldId id="282" r:id="rId16"/>
    <p:sldId id="283" r:id="rId17"/>
    <p:sldId id="284" r:id="rId18"/>
    <p:sldId id="285" r:id="rId19"/>
    <p:sldId id="286" r:id="rId20"/>
    <p:sldId id="258" r:id="rId21"/>
    <p:sldId id="271" r:id="rId22"/>
    <p:sldId id="262" r:id="rId23"/>
    <p:sldId id="263" r:id="rId24"/>
    <p:sldId id="264" r:id="rId25"/>
    <p:sldId id="265" r:id="rId26"/>
    <p:sldId id="266" r:id="rId27"/>
    <p:sldId id="267" r:id="rId28"/>
    <p:sldId id="268" r:id="rId29"/>
    <p:sldId id="269" r:id="rId30"/>
    <p:sldId id="270" r:id="rId31"/>
    <p:sldId id="26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5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476216-E223-4659-8D6A-458333B13F6B}"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76216-E223-4659-8D6A-458333B13F6B}"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76216-E223-4659-8D6A-458333B13F6B}"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76216-E223-4659-8D6A-458333B13F6B}"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76216-E223-4659-8D6A-458333B13F6B}"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476216-E223-4659-8D6A-458333B13F6B}"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76216-E223-4659-8D6A-458333B13F6B}"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76216-E223-4659-8D6A-458333B13F6B}"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76216-E223-4659-8D6A-458333B13F6B}"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D3F6A-C19B-4705-AE5E-E51D928EF9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76216-E223-4659-8D6A-458333B13F6B}"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D3F6A-C19B-4705-AE5E-E51D928EF96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4476216-E223-4659-8D6A-458333B13F6B}" type="datetimeFigureOut">
              <a:rPr lang="en-US" smtClean="0"/>
              <a:t>11/5/2014</a:t>
            </a:fld>
            <a:endParaRPr lang="en-US"/>
          </a:p>
        </p:txBody>
      </p:sp>
      <p:sp>
        <p:nvSpPr>
          <p:cNvPr id="9" name="Slide Number Placeholder 8"/>
          <p:cNvSpPr>
            <a:spLocks noGrp="1"/>
          </p:cNvSpPr>
          <p:nvPr>
            <p:ph type="sldNum" sz="quarter" idx="11"/>
          </p:nvPr>
        </p:nvSpPr>
        <p:spPr/>
        <p:txBody>
          <a:bodyPr/>
          <a:lstStyle/>
          <a:p>
            <a:fld id="{F2ED3F6A-C19B-4705-AE5E-E51D928EF96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2ED3F6A-C19B-4705-AE5E-E51D928EF96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4476216-E223-4659-8D6A-458333B13F6B}" type="datetimeFigureOut">
              <a:rPr lang="en-US" smtClean="0"/>
              <a:t>11/5/2014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543800" cy="2593975"/>
          </a:xfrm>
        </p:spPr>
        <p:txBody>
          <a:bodyPr/>
          <a:lstStyle/>
          <a:p>
            <a:r>
              <a:rPr lang="en-US" dirty="0" smtClean="0"/>
              <a:t>Introductions and  Conclusions</a:t>
            </a:r>
            <a:endParaRPr lang="en-US" dirty="0"/>
          </a:p>
        </p:txBody>
      </p:sp>
      <p:sp>
        <p:nvSpPr>
          <p:cNvPr id="3" name="Subtitle 2"/>
          <p:cNvSpPr>
            <a:spLocks noGrp="1"/>
          </p:cNvSpPr>
          <p:nvPr>
            <p:ph type="subTitle" idx="1"/>
          </p:nvPr>
        </p:nvSpPr>
        <p:spPr>
          <a:xfrm>
            <a:off x="609600" y="3352800"/>
            <a:ext cx="6461760" cy="1828800"/>
          </a:xfrm>
        </p:spPr>
        <p:txBody>
          <a:bodyPr>
            <a:normAutofit lnSpcReduction="10000"/>
          </a:bodyPr>
          <a:lstStyle/>
          <a:p>
            <a:r>
              <a:rPr lang="en-US" sz="2400" dirty="0"/>
              <a:t>This </a:t>
            </a:r>
            <a:r>
              <a:rPr lang="en-US" sz="2400" dirty="0" smtClean="0"/>
              <a:t>presentation will </a:t>
            </a:r>
            <a:r>
              <a:rPr lang="en-US" sz="2400" dirty="0"/>
              <a:t>explain the functions </a:t>
            </a:r>
            <a:r>
              <a:rPr lang="en-US" sz="2400" dirty="0" smtClean="0"/>
              <a:t>of introductions and </a:t>
            </a:r>
            <a:r>
              <a:rPr lang="en-US" sz="2400" dirty="0"/>
              <a:t>conclusions, offer strategies for writing effective ones, help you evaluate your drafted conclusions, and suggest conclusion strategies to avoid.</a:t>
            </a:r>
          </a:p>
        </p:txBody>
      </p:sp>
    </p:spTree>
    <p:extLst>
      <p:ext uri="{BB962C8B-B14F-4D97-AF65-F5344CB8AC3E}">
        <p14:creationId xmlns:p14="http://schemas.microsoft.com/office/powerpoint/2010/main" val="2617248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Decide how general or broad your opening should be.</a:t>
            </a:r>
            <a:endParaRPr lang="en-US" dirty="0"/>
          </a:p>
        </p:txBody>
      </p:sp>
      <p:sp>
        <p:nvSpPr>
          <p:cNvPr id="3" name="Content Placeholder 2"/>
          <p:cNvSpPr>
            <a:spLocks noGrp="1"/>
          </p:cNvSpPr>
          <p:nvPr>
            <p:ph idx="1"/>
          </p:nvPr>
        </p:nvSpPr>
        <p:spPr/>
        <p:txBody>
          <a:bodyPr>
            <a:normAutofit lnSpcReduction="10000"/>
          </a:bodyPr>
          <a:lstStyle/>
          <a:p>
            <a:r>
              <a:rPr lang="en-US" dirty="0" smtClean="0"/>
              <a:t>Keep </a:t>
            </a:r>
            <a:r>
              <a:rPr lang="en-US" dirty="0"/>
              <a:t>in mind that even a “big picture” opening needs to be clearly related to your </a:t>
            </a:r>
            <a:r>
              <a:rPr lang="en-US" dirty="0" smtClean="0"/>
              <a:t>topic</a:t>
            </a:r>
          </a:p>
          <a:p>
            <a:r>
              <a:rPr lang="en-US" dirty="0" smtClean="0"/>
              <a:t> </a:t>
            </a:r>
            <a:r>
              <a:rPr lang="en-US" dirty="0"/>
              <a:t>an opening sentence that said “Human beings, more than any other creatures on earth, are capable of learning” would be too broad for our sample assignment about slavery and education. </a:t>
            </a:r>
            <a:endParaRPr lang="en-US" dirty="0" smtClean="0"/>
          </a:p>
          <a:p>
            <a:r>
              <a:rPr lang="en-US" dirty="0" smtClean="0"/>
              <a:t>The </a:t>
            </a:r>
            <a:r>
              <a:rPr lang="en-US" dirty="0"/>
              <a:t>question you are asking determines how “broad” your view should be. In the sample assignment above, the questions are probably at the “state” or “city” level of generality. But the introductory sentence about human beings is mismatched—it’s definitely at the “global” level. When writing, you need to place your ideas in context—but that context doesn’t generally have to be as big as the whole galaxy! </a:t>
            </a:r>
          </a:p>
        </p:txBody>
      </p:sp>
    </p:spTree>
    <p:extLst>
      <p:ext uri="{BB962C8B-B14F-4D97-AF65-F5344CB8AC3E}">
        <p14:creationId xmlns:p14="http://schemas.microsoft.com/office/powerpoint/2010/main" val="266155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 with an attention </a:t>
            </a:r>
            <a:r>
              <a:rPr lang="en-US" b="1" dirty="0" smtClean="0"/>
              <a:t>grabber (hook)</a:t>
            </a:r>
            <a:endParaRPr lang="en-US" dirty="0"/>
          </a:p>
        </p:txBody>
      </p:sp>
      <p:sp>
        <p:nvSpPr>
          <p:cNvPr id="3" name="Content Placeholder 2"/>
          <p:cNvSpPr>
            <a:spLocks noGrp="1"/>
          </p:cNvSpPr>
          <p:nvPr>
            <p:ph idx="1"/>
          </p:nvPr>
        </p:nvSpPr>
        <p:spPr/>
        <p:txBody>
          <a:bodyPr>
            <a:noAutofit/>
          </a:bodyPr>
          <a:lstStyle/>
          <a:p>
            <a:r>
              <a:rPr lang="en-US" sz="2800" b="1" u="sng" dirty="0" smtClean="0"/>
              <a:t>An </a:t>
            </a:r>
            <a:r>
              <a:rPr lang="en-US" sz="2800" b="1" u="sng" dirty="0"/>
              <a:t>intriguing example </a:t>
            </a:r>
            <a:r>
              <a:rPr lang="en-US" sz="2800" dirty="0"/>
              <a:t>(for example, the mistress who initially teaches Douglass but then ceases her instruction as she learns more about slavery</a:t>
            </a:r>
            <a:r>
              <a:rPr lang="en-US" sz="2800" dirty="0" smtClean="0"/>
              <a:t>)</a:t>
            </a:r>
          </a:p>
          <a:p>
            <a:r>
              <a:rPr lang="en-US" sz="2800" b="1" u="sng" dirty="0" smtClean="0"/>
              <a:t>A </a:t>
            </a:r>
            <a:r>
              <a:rPr lang="en-US" sz="2800" b="1" u="sng" dirty="0"/>
              <a:t>provocative quotation </a:t>
            </a:r>
            <a:r>
              <a:rPr lang="en-US" sz="2800" dirty="0"/>
              <a:t>(Douglass writes that “education and slavery were incompatible with each other</a:t>
            </a:r>
            <a:r>
              <a:rPr lang="en-US" sz="2800" dirty="0" smtClean="0"/>
              <a:t>”)</a:t>
            </a:r>
          </a:p>
          <a:p>
            <a:r>
              <a:rPr lang="en-US" sz="2800" b="1" u="sng" dirty="0" smtClean="0"/>
              <a:t>A </a:t>
            </a:r>
            <a:r>
              <a:rPr lang="en-US" sz="2800" b="1" u="sng" dirty="0"/>
              <a:t>thought-provoking question </a:t>
            </a:r>
            <a:r>
              <a:rPr lang="en-US" sz="2800" dirty="0"/>
              <a:t>(given all of the freedoms that were denied enslaved individuals in the American South, why does Frederick Douglass focus his attentions so squarely on education and literacy?)</a:t>
            </a:r>
          </a:p>
        </p:txBody>
      </p:sp>
    </p:spTree>
    <p:extLst>
      <p:ext uri="{BB962C8B-B14F-4D97-AF65-F5344CB8AC3E}">
        <p14:creationId xmlns:p14="http://schemas.microsoft.com/office/powerpoint/2010/main" val="134642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Puzzling </a:t>
            </a:r>
            <a:r>
              <a:rPr lang="en-US" dirty="0"/>
              <a:t>S</a:t>
            </a:r>
            <a:r>
              <a:rPr lang="en-US" dirty="0" smtClean="0"/>
              <a:t>cenario</a:t>
            </a:r>
            <a:endParaRPr lang="en-US" dirty="0"/>
          </a:p>
        </p:txBody>
      </p:sp>
      <p:sp>
        <p:nvSpPr>
          <p:cNvPr id="3" name="Content Placeholder 2"/>
          <p:cNvSpPr>
            <a:spLocks noGrp="1"/>
          </p:cNvSpPr>
          <p:nvPr>
            <p:ph idx="1"/>
          </p:nvPr>
        </p:nvSpPr>
        <p:spPr/>
        <p:txBody>
          <a:bodyPr>
            <a:normAutofit/>
          </a:bodyPr>
          <a:lstStyle/>
          <a:p>
            <a:r>
              <a:rPr lang="en-US" sz="2800" dirty="0" smtClean="0"/>
              <a:t>Frederick </a:t>
            </a:r>
            <a:r>
              <a:rPr lang="en-US" sz="2800" dirty="0"/>
              <a:t>Douglass says of slaves that “[N]</a:t>
            </a:r>
            <a:r>
              <a:rPr lang="en-US" sz="2800" dirty="0" err="1"/>
              <a:t>othing</a:t>
            </a:r>
            <a:r>
              <a:rPr lang="en-US" sz="2800" dirty="0"/>
              <a:t> has been left undone to cripple their intellects, darken their minds, debase their moral nature, obliterate all traces of their relationship to mankind; and yet how wonderfully they have sustained the mighty load of a most frightful bondage, under which they have been groaning for centuries!” Douglass clearly asserts that slave owners went to great lengths to destroy the mental capacities of slaves, yet his own life story proves that these efforts could be unsuccessful</a:t>
            </a:r>
            <a:r>
              <a:rPr lang="en-US" sz="2800" dirty="0" smtClean="0"/>
              <a:t>.</a:t>
            </a:r>
            <a:endParaRPr lang="en-US" sz="2800" dirty="0"/>
          </a:p>
        </p:txBody>
      </p:sp>
    </p:spTree>
    <p:extLst>
      <p:ext uri="{BB962C8B-B14F-4D97-AF65-F5344CB8AC3E}">
        <p14:creationId xmlns:p14="http://schemas.microsoft.com/office/powerpoint/2010/main" val="2197505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sz="4000" dirty="0" smtClean="0"/>
              <a:t>A vivid </a:t>
            </a:r>
            <a:r>
              <a:rPr lang="en-US" sz="4000" dirty="0"/>
              <a:t>and perhaps unexpected anecdote</a:t>
            </a:r>
          </a:p>
        </p:txBody>
      </p:sp>
      <p:sp>
        <p:nvSpPr>
          <p:cNvPr id="3" name="Content Placeholder 2"/>
          <p:cNvSpPr>
            <a:spLocks noGrp="1"/>
          </p:cNvSpPr>
          <p:nvPr>
            <p:ph idx="1"/>
          </p:nvPr>
        </p:nvSpPr>
        <p:spPr/>
        <p:txBody>
          <a:bodyPr/>
          <a:lstStyle/>
          <a:p>
            <a:r>
              <a:rPr lang="en-US" dirty="0" smtClean="0"/>
              <a:t>“</a:t>
            </a:r>
            <a:r>
              <a:rPr lang="en-US" dirty="0"/>
              <a:t>Learning about slavery in the American history course at Frederick Douglass High School, students studied the work slaves did, the impact of slavery on their families, and the rules that governed their lives. We didn’t discuss education, however, until one student, Mary, raised her hand and asked, ‘But when did they go to school?’ That modern high school students could not conceive of an American childhood devoid of formal education speaks volumes about the centrality of education to American youth today and also suggests the significance of the deprivation of education in past generations</a:t>
            </a:r>
            <a:r>
              <a:rPr lang="en-US" dirty="0" smtClean="0"/>
              <a:t>.”</a:t>
            </a:r>
            <a:endParaRPr lang="en-US" dirty="0"/>
          </a:p>
        </p:txBody>
      </p:sp>
    </p:spTree>
    <p:extLst>
      <p:ext uri="{BB962C8B-B14F-4D97-AF65-F5344CB8AC3E}">
        <p14:creationId xmlns:p14="http://schemas.microsoft.com/office/powerpoint/2010/main" val="182630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Strategies</a:t>
            </a:r>
            <a:endParaRPr lang="en-US" dirty="0"/>
          </a:p>
        </p:txBody>
      </p:sp>
      <p:sp>
        <p:nvSpPr>
          <p:cNvPr id="3" name="Content Placeholder 2"/>
          <p:cNvSpPr>
            <a:spLocks noGrp="1"/>
          </p:cNvSpPr>
          <p:nvPr>
            <p:ph idx="1"/>
          </p:nvPr>
        </p:nvSpPr>
        <p:spPr/>
        <p:txBody>
          <a:bodyPr/>
          <a:lstStyle/>
          <a:p>
            <a:r>
              <a:rPr lang="en-US" b="1" dirty="0"/>
              <a:t>Pay special attention to your first sentence</a:t>
            </a:r>
            <a:r>
              <a:rPr lang="en-US" dirty="0" smtClean="0"/>
              <a:t>.</a:t>
            </a:r>
          </a:p>
          <a:p>
            <a:endParaRPr lang="en-US" dirty="0"/>
          </a:p>
          <a:p>
            <a:pPr lvl="1"/>
            <a:r>
              <a:rPr lang="en-US" dirty="0"/>
              <a:t>Start off on the right foot with your readers by making sure that the first sentence actually says something useful and that it does so in an interesting and error-free way.</a:t>
            </a:r>
            <a:endParaRPr lang="en-US" dirty="0" smtClean="0"/>
          </a:p>
          <a:p>
            <a:endParaRPr lang="en-US" dirty="0"/>
          </a:p>
          <a:p>
            <a:r>
              <a:rPr lang="en-US" b="1" dirty="0"/>
              <a:t>Be straightforward and </a:t>
            </a:r>
            <a:r>
              <a:rPr lang="en-US" b="1" dirty="0" smtClean="0"/>
              <a:t>confident</a:t>
            </a:r>
            <a:r>
              <a:rPr lang="en-US" dirty="0" smtClean="0"/>
              <a:t>.</a:t>
            </a:r>
          </a:p>
          <a:p>
            <a:pPr lvl="1"/>
            <a:r>
              <a:rPr lang="en-US" dirty="0" smtClean="0"/>
              <a:t>Do not announce what you’re going to do, just do it.</a:t>
            </a:r>
          </a:p>
          <a:p>
            <a:pPr lvl="1"/>
            <a:r>
              <a:rPr lang="en-US" dirty="0" smtClean="0"/>
              <a:t>There are times for this like philosophy papers and science reports</a:t>
            </a:r>
            <a:endParaRPr lang="en-US" dirty="0"/>
          </a:p>
        </p:txBody>
      </p:sp>
    </p:spTree>
    <p:extLst>
      <p:ext uri="{BB962C8B-B14F-4D97-AF65-F5344CB8AC3E}">
        <p14:creationId xmlns:p14="http://schemas.microsoft.com/office/powerpoint/2010/main" val="84187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Kinds of Ineffective Intros</a:t>
            </a:r>
            <a:endParaRPr lang="en-US" dirty="0"/>
          </a:p>
        </p:txBody>
      </p:sp>
      <p:sp>
        <p:nvSpPr>
          <p:cNvPr id="3" name="Content Placeholder 2"/>
          <p:cNvSpPr>
            <a:spLocks noGrp="1"/>
          </p:cNvSpPr>
          <p:nvPr>
            <p:ph idx="1"/>
          </p:nvPr>
        </p:nvSpPr>
        <p:spPr/>
        <p:txBody>
          <a:bodyPr/>
          <a:lstStyle/>
          <a:p>
            <a:r>
              <a:rPr lang="en-US" b="1" u="sng" dirty="0" smtClean="0"/>
              <a:t>The Place Holder Introduction</a:t>
            </a:r>
          </a:p>
          <a:p>
            <a:pPr lvl="1"/>
            <a:r>
              <a:rPr lang="en-US" dirty="0"/>
              <a:t>w</a:t>
            </a:r>
            <a:r>
              <a:rPr lang="en-US" dirty="0" smtClean="0"/>
              <a:t>hen you don’t have much to say</a:t>
            </a:r>
            <a:endParaRPr lang="en-US" dirty="0"/>
          </a:p>
          <a:p>
            <a:pPr lvl="1"/>
            <a:r>
              <a:rPr lang="en-US" dirty="0" smtClean="0"/>
              <a:t>contains </a:t>
            </a:r>
            <a:r>
              <a:rPr lang="en-US" dirty="0"/>
              <a:t>several sentences that are vague and don’t really say </a:t>
            </a:r>
            <a:r>
              <a:rPr lang="en-US" dirty="0" smtClean="0"/>
              <a:t>much</a:t>
            </a:r>
          </a:p>
          <a:p>
            <a:pPr lvl="1"/>
            <a:r>
              <a:rPr lang="en-US" dirty="0" smtClean="0"/>
              <a:t>they </a:t>
            </a:r>
            <a:r>
              <a:rPr lang="en-US" dirty="0"/>
              <a:t>exist just to take up the “introduction space” in your </a:t>
            </a:r>
            <a:r>
              <a:rPr lang="en-US" dirty="0" smtClean="0"/>
              <a:t>paper</a:t>
            </a:r>
          </a:p>
          <a:p>
            <a:pPr lvl="1"/>
            <a:r>
              <a:rPr lang="en-US" dirty="0" smtClean="0"/>
              <a:t>if </a:t>
            </a:r>
            <a:r>
              <a:rPr lang="en-US" dirty="0"/>
              <a:t>you had something more effective to say, you would probably say it, but in the meantime this paragraph is just a place </a:t>
            </a:r>
            <a:r>
              <a:rPr lang="en-US" dirty="0" smtClean="0"/>
              <a:t>holder</a:t>
            </a:r>
          </a:p>
          <a:p>
            <a:pPr lvl="1"/>
            <a:r>
              <a:rPr lang="en-US" b="1" u="sng" dirty="0" smtClean="0"/>
              <a:t>Example</a:t>
            </a:r>
          </a:p>
          <a:p>
            <a:pPr lvl="2"/>
            <a:r>
              <a:rPr lang="en-US" i="1" dirty="0"/>
              <a:t>Slavery was one of the greatest tragedies in American history. There were many different aspects of slavery. Each created different kinds of problems for enslaved people.</a:t>
            </a:r>
            <a:endParaRPr lang="en-US" b="1" u="sng" dirty="0" smtClean="0"/>
          </a:p>
        </p:txBody>
      </p:sp>
    </p:spTree>
    <p:extLst>
      <p:ext uri="{BB962C8B-B14F-4D97-AF65-F5344CB8AC3E}">
        <p14:creationId xmlns:p14="http://schemas.microsoft.com/office/powerpoint/2010/main" val="17455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a:t>restated question introduction</a:t>
            </a:r>
            <a:endParaRPr lang="en-US" dirty="0"/>
          </a:p>
        </p:txBody>
      </p:sp>
      <p:sp>
        <p:nvSpPr>
          <p:cNvPr id="3" name="Content Placeholder 2"/>
          <p:cNvSpPr>
            <a:spLocks noGrp="1"/>
          </p:cNvSpPr>
          <p:nvPr>
            <p:ph idx="1"/>
          </p:nvPr>
        </p:nvSpPr>
        <p:spPr/>
        <p:txBody>
          <a:bodyPr>
            <a:normAutofit lnSpcReduction="10000"/>
          </a:bodyPr>
          <a:lstStyle/>
          <a:p>
            <a:r>
              <a:rPr lang="en-US" dirty="0"/>
              <a:t>can sometimes be an effective strategy, but it can be easy to stop at </a:t>
            </a:r>
            <a:r>
              <a:rPr lang="en-US" b="1" dirty="0"/>
              <a:t>JUST</a:t>
            </a:r>
            <a:r>
              <a:rPr lang="en-US" dirty="0"/>
              <a:t> restating the question instead of offering a more specific, interesting introduction to your paper</a:t>
            </a:r>
            <a:r>
              <a:rPr lang="en-US" dirty="0" smtClean="0"/>
              <a:t>.</a:t>
            </a:r>
          </a:p>
          <a:p>
            <a:r>
              <a:rPr lang="en-US" dirty="0"/>
              <a:t>The </a:t>
            </a:r>
            <a:r>
              <a:rPr lang="en-US" dirty="0" smtClean="0"/>
              <a:t>professor who wrote </a:t>
            </a:r>
            <a:r>
              <a:rPr lang="en-US" dirty="0"/>
              <a:t>your </a:t>
            </a:r>
            <a:r>
              <a:rPr lang="en-US" dirty="0" smtClean="0"/>
              <a:t>writing assignment does </a:t>
            </a:r>
            <a:r>
              <a:rPr lang="en-US" dirty="0"/>
              <a:t>not need to read a whole paragraph that simply restates the question. Try to do something more interesting</a:t>
            </a:r>
            <a:r>
              <a:rPr lang="en-US" dirty="0" smtClean="0"/>
              <a:t>.</a:t>
            </a:r>
          </a:p>
          <a:p>
            <a:pPr lvl="1"/>
            <a:r>
              <a:rPr lang="en-US" i="1" dirty="0"/>
              <a:t>Indeed, education has long been considered a major force for American social change, righting the wrongs of our society. The Narrative of the Life of Frederick Douglass discusses the relationship between education and slavery in 19th century America, showing how white control of education reinforced slavery and how Douglass and other enslaved African Americans viewed education while they endured. Moreover, the book discusses the role that education played in the acquisition of freedom. Education was a major force for social change with regard to slavery.</a:t>
            </a:r>
            <a:endParaRPr lang="en-US" dirty="0"/>
          </a:p>
        </p:txBody>
      </p:sp>
    </p:spTree>
    <p:extLst>
      <p:ext uri="{BB962C8B-B14F-4D97-AF65-F5344CB8AC3E}">
        <p14:creationId xmlns:p14="http://schemas.microsoft.com/office/powerpoint/2010/main" val="1174651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Webster’s Dictionary introduction.</a:t>
            </a:r>
            <a:endParaRPr lang="en-US" dirty="0"/>
          </a:p>
        </p:txBody>
      </p:sp>
      <p:sp>
        <p:nvSpPr>
          <p:cNvPr id="3" name="Content Placeholder 2"/>
          <p:cNvSpPr>
            <a:spLocks noGrp="1"/>
          </p:cNvSpPr>
          <p:nvPr>
            <p:ph idx="1"/>
          </p:nvPr>
        </p:nvSpPr>
        <p:spPr/>
        <p:txBody>
          <a:bodyPr/>
          <a:lstStyle/>
          <a:p>
            <a:r>
              <a:rPr lang="en-US" dirty="0"/>
              <a:t>begins by giving the dictionary definition of one or more of the words in the assigned question</a:t>
            </a:r>
            <a:r>
              <a:rPr lang="en-US" dirty="0" smtClean="0"/>
              <a:t>.</a:t>
            </a:r>
          </a:p>
          <a:p>
            <a:r>
              <a:rPr lang="en-US" dirty="0"/>
              <a:t>it may be far more interesting for you (and your reader) if you develop your own definition of the term in the specific context of your class and </a:t>
            </a:r>
            <a:r>
              <a:rPr lang="en-US" dirty="0" smtClean="0"/>
              <a:t>assignment </a:t>
            </a:r>
            <a:r>
              <a:rPr lang="en-US" dirty="0"/>
              <a:t>or if you use a </a:t>
            </a:r>
            <a:r>
              <a:rPr lang="en-US" dirty="0" smtClean="0"/>
              <a:t>definition </a:t>
            </a:r>
            <a:r>
              <a:rPr lang="en-US" dirty="0"/>
              <a:t>from </a:t>
            </a:r>
            <a:r>
              <a:rPr lang="en-US" dirty="0" smtClean="0"/>
              <a:t>one or more </a:t>
            </a:r>
            <a:r>
              <a:rPr lang="en-US" dirty="0"/>
              <a:t>of the sources you’ve been reading for class</a:t>
            </a:r>
            <a:r>
              <a:rPr lang="en-US" dirty="0" smtClean="0"/>
              <a:t>.</a:t>
            </a:r>
          </a:p>
          <a:p>
            <a:r>
              <a:rPr lang="en-US" dirty="0" smtClean="0"/>
              <a:t>if </a:t>
            </a:r>
            <a:r>
              <a:rPr lang="en-US" dirty="0"/>
              <a:t>you feel that you must seek out an authority, try to find one that is very relevant and specific. Perhaps a quotation from a source reading might prove better</a:t>
            </a:r>
            <a:r>
              <a:rPr lang="en-US" dirty="0" smtClean="0"/>
              <a:t>?</a:t>
            </a:r>
          </a:p>
          <a:p>
            <a:pPr lvl="1"/>
            <a:r>
              <a:rPr lang="en-US" i="1" dirty="0"/>
              <a:t>Example: Webster’s dictionary defines slavery as “the state of being a slave,” as “the practice of owning slaves,” and as “a condition of hard work and subjection.”</a:t>
            </a:r>
            <a:endParaRPr lang="en-US" dirty="0"/>
          </a:p>
        </p:txBody>
      </p:sp>
    </p:spTree>
    <p:extLst>
      <p:ext uri="{BB962C8B-B14F-4D97-AF65-F5344CB8AC3E}">
        <p14:creationId xmlns:p14="http://schemas.microsoft.com/office/powerpoint/2010/main" val="12945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“dawn of man” introduction</a:t>
            </a:r>
            <a:endParaRPr lang="en-US" dirty="0"/>
          </a:p>
        </p:txBody>
      </p:sp>
      <p:sp>
        <p:nvSpPr>
          <p:cNvPr id="3" name="Content Placeholder 2"/>
          <p:cNvSpPr>
            <a:spLocks noGrp="1"/>
          </p:cNvSpPr>
          <p:nvPr>
            <p:ph idx="1"/>
          </p:nvPr>
        </p:nvSpPr>
        <p:spPr/>
        <p:txBody>
          <a:bodyPr>
            <a:normAutofit/>
          </a:bodyPr>
          <a:lstStyle/>
          <a:p>
            <a:r>
              <a:rPr lang="en-US" sz="2800" dirty="0" smtClean="0"/>
              <a:t>generally </a:t>
            </a:r>
            <a:r>
              <a:rPr lang="en-US" sz="2800" dirty="0"/>
              <a:t>makes broad, sweeping statements about the relevance of this topic since the beginning of time. </a:t>
            </a:r>
          </a:p>
          <a:p>
            <a:r>
              <a:rPr lang="en-US" sz="2800" dirty="0" smtClean="0"/>
              <a:t>usually </a:t>
            </a:r>
            <a:r>
              <a:rPr lang="en-US" sz="2800" dirty="0"/>
              <a:t>very general (similar to the place holder introduction) and fails to connect to the </a:t>
            </a:r>
            <a:r>
              <a:rPr lang="en-US" sz="2800" dirty="0" smtClean="0"/>
              <a:t>thesis.</a:t>
            </a:r>
          </a:p>
          <a:p>
            <a:r>
              <a:rPr lang="en-US" sz="2800" dirty="0"/>
              <a:t>y</a:t>
            </a:r>
            <a:r>
              <a:rPr lang="en-US" sz="2800" dirty="0" smtClean="0"/>
              <a:t>ou </a:t>
            </a:r>
            <a:r>
              <a:rPr lang="en-US" sz="2800" dirty="0"/>
              <a:t>may write this kind of introduction when you don’t have much to say—which is precisely why it is ineffective</a:t>
            </a:r>
            <a:r>
              <a:rPr lang="en-US" sz="2800" dirty="0" smtClean="0"/>
              <a:t>.</a:t>
            </a:r>
          </a:p>
          <a:p>
            <a:pPr lvl="1"/>
            <a:r>
              <a:rPr lang="en-US" sz="2800" i="1" dirty="0"/>
              <a:t>Since the dawn of man, slavery has been a problem in human history.</a:t>
            </a:r>
            <a:endParaRPr lang="en-US" sz="2800" dirty="0"/>
          </a:p>
        </p:txBody>
      </p:sp>
    </p:spTree>
    <p:extLst>
      <p:ext uri="{BB962C8B-B14F-4D97-AF65-F5344CB8AC3E}">
        <p14:creationId xmlns:p14="http://schemas.microsoft.com/office/powerpoint/2010/main" val="3472152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datelife.byethost33.com/wp-content/uploads/2013/12/sat_essay_conclus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295400"/>
            <a:ext cx="55626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0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Intros and Conclusions</a:t>
            </a:r>
            <a:endParaRPr lang="en-US" dirty="0"/>
          </a:p>
        </p:txBody>
      </p:sp>
      <p:sp>
        <p:nvSpPr>
          <p:cNvPr id="3" name="Content Placeholder 2"/>
          <p:cNvSpPr>
            <a:spLocks noGrp="1"/>
          </p:cNvSpPr>
          <p:nvPr>
            <p:ph idx="1"/>
          </p:nvPr>
        </p:nvSpPr>
        <p:spPr/>
        <p:txBody>
          <a:bodyPr>
            <a:normAutofit fontScale="92500"/>
          </a:bodyPr>
          <a:lstStyle/>
          <a:p>
            <a:r>
              <a:rPr lang="en-US" dirty="0"/>
              <a:t>Introductions and conclusions can be the most difficult parts of papers to write. </a:t>
            </a:r>
            <a:endParaRPr lang="en-US" dirty="0" smtClean="0"/>
          </a:p>
          <a:p>
            <a:pPr lvl="1"/>
            <a:r>
              <a:rPr lang="en-US" dirty="0" smtClean="0"/>
              <a:t>It’s often easier to write these after you’ve written your body.</a:t>
            </a:r>
          </a:p>
          <a:p>
            <a:pPr lvl="1"/>
            <a:r>
              <a:rPr lang="en-US" dirty="0" smtClean="0"/>
              <a:t>You still have to have a thesis, though!!!</a:t>
            </a:r>
          </a:p>
          <a:p>
            <a:r>
              <a:rPr lang="en-US" dirty="0" smtClean="0"/>
              <a:t>While </a:t>
            </a:r>
            <a:r>
              <a:rPr lang="en-US" dirty="0"/>
              <a:t>the body is often easier to write, it needs a frame around </a:t>
            </a:r>
            <a:r>
              <a:rPr lang="en-US" dirty="0" smtClean="0"/>
              <a:t>it.</a:t>
            </a:r>
          </a:p>
          <a:p>
            <a:pPr lvl="1"/>
            <a:r>
              <a:rPr lang="en-US" dirty="0" smtClean="0"/>
              <a:t>An </a:t>
            </a:r>
            <a:r>
              <a:rPr lang="en-US" dirty="0"/>
              <a:t>introduction and conclusion frame your thoughts and bridge your ideas for the reader.</a:t>
            </a:r>
          </a:p>
          <a:p>
            <a:r>
              <a:rPr lang="en-US" dirty="0"/>
              <a:t>Just as your introduction acts as a bridge that transports your readers from their own lives into the “place” of your analysis, your conclusion can provide a bridge to help your readers make the transition back to their daily lives. </a:t>
            </a:r>
            <a:endParaRPr lang="en-US" dirty="0" smtClean="0"/>
          </a:p>
          <a:p>
            <a:pPr lvl="1"/>
            <a:r>
              <a:rPr lang="en-US" dirty="0" smtClean="0"/>
              <a:t>Such </a:t>
            </a:r>
            <a:r>
              <a:rPr lang="en-US" dirty="0"/>
              <a:t>a conclusion will help them see why all your analysis and information should matter to them after they put the paper down.</a:t>
            </a:r>
          </a:p>
          <a:p>
            <a:endParaRPr lang="en-US" dirty="0"/>
          </a:p>
        </p:txBody>
      </p:sp>
    </p:spTree>
    <p:extLst>
      <p:ext uri="{BB962C8B-B14F-4D97-AF65-F5344CB8AC3E}">
        <p14:creationId xmlns:p14="http://schemas.microsoft.com/office/powerpoint/2010/main" val="3886242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Conclusions</a:t>
            </a:r>
          </a:p>
        </p:txBody>
      </p:sp>
      <p:sp>
        <p:nvSpPr>
          <p:cNvPr id="3" name="Content Placeholder 2"/>
          <p:cNvSpPr>
            <a:spLocks noGrp="1"/>
          </p:cNvSpPr>
          <p:nvPr>
            <p:ph idx="1"/>
          </p:nvPr>
        </p:nvSpPr>
        <p:spPr/>
        <p:txBody>
          <a:bodyPr>
            <a:normAutofit lnSpcReduction="10000"/>
          </a:bodyPr>
          <a:lstStyle/>
          <a:p>
            <a:r>
              <a:rPr lang="en-US" dirty="0"/>
              <a:t>Your conclusion is your chance to have the last word on the subject. </a:t>
            </a:r>
            <a:endParaRPr lang="en-US" dirty="0" smtClean="0"/>
          </a:p>
          <a:p>
            <a:r>
              <a:rPr lang="en-US" dirty="0" smtClean="0"/>
              <a:t>The </a:t>
            </a:r>
            <a:r>
              <a:rPr lang="en-US" dirty="0"/>
              <a:t>conclusion allows you </a:t>
            </a:r>
            <a:endParaRPr lang="en-US" dirty="0" smtClean="0"/>
          </a:p>
          <a:p>
            <a:pPr lvl="1"/>
            <a:r>
              <a:rPr lang="en-US" dirty="0" smtClean="0"/>
              <a:t>to </a:t>
            </a:r>
            <a:r>
              <a:rPr lang="en-US" dirty="0"/>
              <a:t>have the final say on the issues you have raised in your </a:t>
            </a:r>
            <a:r>
              <a:rPr lang="en-US" dirty="0" smtClean="0"/>
              <a:t>paper</a:t>
            </a:r>
          </a:p>
          <a:p>
            <a:pPr lvl="1"/>
            <a:r>
              <a:rPr lang="en-US" dirty="0" smtClean="0"/>
              <a:t>to </a:t>
            </a:r>
            <a:r>
              <a:rPr lang="en-US" dirty="0"/>
              <a:t>summarize your </a:t>
            </a:r>
            <a:r>
              <a:rPr lang="en-US" dirty="0" smtClean="0"/>
              <a:t>thoughts</a:t>
            </a:r>
          </a:p>
          <a:p>
            <a:pPr lvl="1"/>
            <a:r>
              <a:rPr lang="en-US" dirty="0" smtClean="0"/>
              <a:t>to </a:t>
            </a:r>
            <a:r>
              <a:rPr lang="en-US" dirty="0"/>
              <a:t>demonstrate the importance of your </a:t>
            </a:r>
            <a:r>
              <a:rPr lang="en-US" dirty="0" smtClean="0"/>
              <a:t>ideas</a:t>
            </a:r>
          </a:p>
          <a:p>
            <a:pPr lvl="1"/>
            <a:r>
              <a:rPr lang="en-US" dirty="0" smtClean="0"/>
              <a:t>to </a:t>
            </a:r>
            <a:r>
              <a:rPr lang="en-US" dirty="0"/>
              <a:t>propel your reader to a new view of the subject. It is also your opportunity to make a good final impression and to end on a positive note.</a:t>
            </a:r>
          </a:p>
          <a:p>
            <a:r>
              <a:rPr lang="en-US" dirty="0"/>
              <a:t>Your conclusion can go beyond the confines of the </a:t>
            </a:r>
            <a:r>
              <a:rPr lang="en-US" dirty="0" smtClean="0"/>
              <a:t>assignment.</a:t>
            </a:r>
          </a:p>
          <a:p>
            <a:pPr lvl="1"/>
            <a:r>
              <a:rPr lang="en-US" dirty="0" smtClean="0"/>
              <a:t>allows </a:t>
            </a:r>
            <a:r>
              <a:rPr lang="en-US" dirty="0"/>
              <a:t>you to consider broader </a:t>
            </a:r>
            <a:r>
              <a:rPr lang="en-US" dirty="0" smtClean="0"/>
              <a:t>issues</a:t>
            </a:r>
          </a:p>
          <a:p>
            <a:pPr lvl="1"/>
            <a:r>
              <a:rPr lang="en-US" dirty="0" smtClean="0"/>
              <a:t>make </a:t>
            </a:r>
            <a:r>
              <a:rPr lang="en-US" dirty="0"/>
              <a:t>new </a:t>
            </a:r>
            <a:r>
              <a:rPr lang="en-US" dirty="0" smtClean="0"/>
              <a:t>connections</a:t>
            </a:r>
          </a:p>
          <a:p>
            <a:pPr lvl="1"/>
            <a:r>
              <a:rPr lang="en-US" dirty="0" smtClean="0"/>
              <a:t>elaborate </a:t>
            </a:r>
            <a:r>
              <a:rPr lang="en-US" dirty="0"/>
              <a:t>on the significance of your findings.</a:t>
            </a:r>
          </a:p>
          <a:p>
            <a:endParaRPr lang="en-US" dirty="0"/>
          </a:p>
        </p:txBody>
      </p:sp>
    </p:spTree>
    <p:extLst>
      <p:ext uri="{BB962C8B-B14F-4D97-AF65-F5344CB8AC3E}">
        <p14:creationId xmlns:p14="http://schemas.microsoft.com/office/powerpoint/2010/main" val="1698982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Conclusions</a:t>
            </a:r>
            <a:endParaRPr lang="en-US" dirty="0"/>
          </a:p>
        </p:txBody>
      </p:sp>
      <p:sp>
        <p:nvSpPr>
          <p:cNvPr id="3" name="Content Placeholder 2"/>
          <p:cNvSpPr>
            <a:spLocks noGrp="1"/>
          </p:cNvSpPr>
          <p:nvPr>
            <p:ph idx="1"/>
          </p:nvPr>
        </p:nvSpPr>
        <p:spPr/>
        <p:txBody>
          <a:bodyPr/>
          <a:lstStyle/>
          <a:p>
            <a:r>
              <a:rPr lang="en-US" dirty="0"/>
              <a:t>Your conclusion should make your readers glad they read your paper. </a:t>
            </a:r>
            <a:endParaRPr lang="en-US" dirty="0" smtClean="0"/>
          </a:p>
          <a:p>
            <a:r>
              <a:rPr lang="en-US" dirty="0" smtClean="0"/>
              <a:t>Your </a:t>
            </a:r>
            <a:r>
              <a:rPr lang="en-US" dirty="0"/>
              <a:t>conclusion gives your reader something to take away that will help them see things differently or appreciate your topic in personally relevant ways. </a:t>
            </a:r>
            <a:endParaRPr lang="en-US" dirty="0" smtClean="0"/>
          </a:p>
          <a:p>
            <a:r>
              <a:rPr lang="en-US" dirty="0" smtClean="0"/>
              <a:t>It </a:t>
            </a:r>
            <a:r>
              <a:rPr lang="en-US" dirty="0"/>
              <a:t>can suggest broader implications that will not only interest your reader, but also enrich your reader’s life in some way. It is your gift to the reader.</a:t>
            </a:r>
          </a:p>
          <a:p>
            <a:endParaRPr lang="en-US" dirty="0"/>
          </a:p>
        </p:txBody>
      </p:sp>
    </p:spTree>
    <p:extLst>
      <p:ext uri="{BB962C8B-B14F-4D97-AF65-F5344CB8AC3E}">
        <p14:creationId xmlns:p14="http://schemas.microsoft.com/office/powerpoint/2010/main" val="3375437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Writing Effective 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Play the “So What” Game</a:t>
            </a:r>
            <a:r>
              <a:rPr lang="en-US" dirty="0" smtClean="0"/>
              <a:t>.. </a:t>
            </a:r>
            <a:r>
              <a:rPr lang="en-US" dirty="0"/>
              <a:t>Whenever you make a statement from your conclusion, ask the friend to say, “So what?” or “Why should anybody care?” Then ponder that question and answer it. Here’s how it might go:</a:t>
            </a:r>
          </a:p>
          <a:p>
            <a:pPr lvl="1"/>
            <a:r>
              <a:rPr lang="en-US" dirty="0"/>
              <a:t>You: </a:t>
            </a:r>
            <a:r>
              <a:rPr lang="en-US" i="1" dirty="0"/>
              <a:t>Basically, I’m just saying that education was important to Douglass.</a:t>
            </a:r>
            <a:endParaRPr lang="en-US" dirty="0"/>
          </a:p>
          <a:p>
            <a:pPr lvl="1"/>
            <a:r>
              <a:rPr lang="en-US" dirty="0"/>
              <a:t>Friend: </a:t>
            </a:r>
            <a:r>
              <a:rPr lang="en-US" i="1" dirty="0"/>
              <a:t>So what?</a:t>
            </a:r>
            <a:endParaRPr lang="en-US" dirty="0"/>
          </a:p>
          <a:p>
            <a:pPr lvl="1"/>
            <a:r>
              <a:rPr lang="en-US" dirty="0"/>
              <a:t>You: </a:t>
            </a:r>
            <a:r>
              <a:rPr lang="en-US" i="1" dirty="0"/>
              <a:t>Well, it was important because it was a key to him feeling like a free and equal citizen.</a:t>
            </a:r>
            <a:endParaRPr lang="en-US" dirty="0"/>
          </a:p>
          <a:p>
            <a:pPr lvl="1"/>
            <a:r>
              <a:rPr lang="en-US" dirty="0"/>
              <a:t>Friend: </a:t>
            </a:r>
            <a:r>
              <a:rPr lang="en-US" i="1" dirty="0"/>
              <a:t>Why should anybody care?</a:t>
            </a:r>
            <a:endParaRPr lang="en-US" dirty="0"/>
          </a:p>
          <a:p>
            <a:pPr lvl="1"/>
            <a:r>
              <a:rPr lang="en-US" dirty="0"/>
              <a:t>You: </a:t>
            </a:r>
            <a:r>
              <a:rPr lang="en-US" i="1" dirty="0"/>
              <a:t>That’s important because plantation owners tried to keep slaves from being educated so that they could maintain control. When Douglass obtained an education, he undermined that control personally.</a:t>
            </a:r>
            <a:endParaRPr lang="en-US" dirty="0"/>
          </a:p>
          <a:p>
            <a:r>
              <a:rPr lang="en-US" dirty="0"/>
              <a:t>You can also use this strategy on your own, asking yourself “So What?” as you develop your ideas or your draft.</a:t>
            </a:r>
          </a:p>
          <a:p>
            <a:endParaRPr lang="en-US" dirty="0"/>
          </a:p>
        </p:txBody>
      </p:sp>
    </p:spTree>
    <p:extLst>
      <p:ext uri="{BB962C8B-B14F-4D97-AF65-F5344CB8AC3E}">
        <p14:creationId xmlns:p14="http://schemas.microsoft.com/office/powerpoint/2010/main" val="391756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the theme or themes in the introduction</a:t>
            </a:r>
          </a:p>
        </p:txBody>
      </p:sp>
      <p:sp>
        <p:nvSpPr>
          <p:cNvPr id="3" name="Content Placeholder 2"/>
          <p:cNvSpPr>
            <a:spLocks noGrp="1"/>
          </p:cNvSpPr>
          <p:nvPr>
            <p:ph idx="1"/>
          </p:nvPr>
        </p:nvSpPr>
        <p:spPr/>
        <p:txBody>
          <a:bodyPr/>
          <a:lstStyle/>
          <a:p>
            <a:r>
              <a:rPr lang="en-US" dirty="0" smtClean="0"/>
              <a:t>This </a:t>
            </a:r>
            <a:r>
              <a:rPr lang="en-US" dirty="0"/>
              <a:t>strategy brings the reader full circle. For example, if you begin by describing a scenario, you can end with the same scenario as proof that your essay is helpful in creating a new understanding. You may also refer to the introductory paragraph by using key words or parallel concepts and images that you also used in the introduction</a:t>
            </a:r>
            <a:r>
              <a:rPr lang="en-US" dirty="0" smtClean="0"/>
              <a:t>.</a:t>
            </a:r>
          </a:p>
          <a:p>
            <a:r>
              <a:rPr lang="en-US" dirty="0" smtClean="0"/>
              <a:t>For example, one of the sample papers on the website uses a simile to illustrate how consumer data tracking would look if 3</a:t>
            </a:r>
            <a:r>
              <a:rPr lang="en-US" baseline="30000" dirty="0" smtClean="0"/>
              <a:t>rd</a:t>
            </a:r>
            <a:r>
              <a:rPr lang="en-US" dirty="0" smtClean="0"/>
              <a:t> parties were real people.</a:t>
            </a:r>
          </a:p>
          <a:p>
            <a:r>
              <a:rPr lang="en-US" dirty="0" smtClean="0"/>
              <a:t>The conclusion could revisit that scenario and show that through legislative reform, the government (law enforcement in the metaphor) would stop this person or that the person would actually be aware.</a:t>
            </a:r>
            <a:endParaRPr lang="en-US" dirty="0"/>
          </a:p>
        </p:txBody>
      </p:sp>
    </p:spTree>
    <p:extLst>
      <p:ext uri="{BB962C8B-B14F-4D97-AF65-F5344CB8AC3E}">
        <p14:creationId xmlns:p14="http://schemas.microsoft.com/office/powerpoint/2010/main" val="2719515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Synthesize, don’t summarize</a:t>
            </a:r>
          </a:p>
        </p:txBody>
      </p:sp>
      <p:sp>
        <p:nvSpPr>
          <p:cNvPr id="3" name="Content Placeholder 2"/>
          <p:cNvSpPr>
            <a:spLocks noGrp="1"/>
          </p:cNvSpPr>
          <p:nvPr>
            <p:ph idx="1"/>
          </p:nvPr>
        </p:nvSpPr>
        <p:spPr/>
        <p:txBody>
          <a:bodyPr>
            <a:normAutofit/>
          </a:bodyPr>
          <a:lstStyle/>
          <a:p>
            <a:r>
              <a:rPr lang="en-US" sz="3600" dirty="0" smtClean="0"/>
              <a:t>Include </a:t>
            </a:r>
            <a:r>
              <a:rPr lang="en-US" sz="3600" dirty="0"/>
              <a:t>a brief summary of the paper’s main points, but don’t simply repeat things that were in your paper. Instead, show your reader how the points you made and the support and examples you used fit together. Pull it all together.</a:t>
            </a:r>
          </a:p>
        </p:txBody>
      </p:sp>
    </p:spTree>
    <p:extLst>
      <p:ext uri="{BB962C8B-B14F-4D97-AF65-F5344CB8AC3E}">
        <p14:creationId xmlns:p14="http://schemas.microsoft.com/office/powerpoint/2010/main" val="4157008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Strategies</a:t>
            </a:r>
            <a:endParaRPr lang="en-US" dirty="0"/>
          </a:p>
        </p:txBody>
      </p:sp>
      <p:sp>
        <p:nvSpPr>
          <p:cNvPr id="3" name="Content Placeholder 2"/>
          <p:cNvSpPr>
            <a:spLocks noGrp="1"/>
          </p:cNvSpPr>
          <p:nvPr>
            <p:ph idx="1"/>
          </p:nvPr>
        </p:nvSpPr>
        <p:spPr/>
        <p:txBody>
          <a:bodyPr/>
          <a:lstStyle/>
          <a:p>
            <a:r>
              <a:rPr lang="en-US" dirty="0"/>
              <a:t>Include a provocative insight or quotation from the research or reading you did for your paper.</a:t>
            </a:r>
          </a:p>
          <a:p>
            <a:r>
              <a:rPr lang="en-US" dirty="0"/>
              <a:t>Propose a course of action, a solution to an issue, or questions for further study. This can redirect your </a:t>
            </a:r>
            <a:r>
              <a:rPr lang="en-US" dirty="0" smtClean="0"/>
              <a:t>readers’ </a:t>
            </a:r>
            <a:r>
              <a:rPr lang="en-US" dirty="0"/>
              <a:t>thought process and help </a:t>
            </a:r>
            <a:r>
              <a:rPr lang="en-US" dirty="0" smtClean="0"/>
              <a:t>them to </a:t>
            </a:r>
            <a:r>
              <a:rPr lang="en-US" dirty="0"/>
              <a:t>apply your info and ideas to </a:t>
            </a:r>
            <a:r>
              <a:rPr lang="en-US" dirty="0" smtClean="0"/>
              <a:t>their own </a:t>
            </a:r>
            <a:r>
              <a:rPr lang="en-US" dirty="0"/>
              <a:t>life or to see the broader implications.</a:t>
            </a:r>
          </a:p>
          <a:p>
            <a:r>
              <a:rPr lang="en-US" dirty="0"/>
              <a:t>Point to broader implications. For example, if your paper examines the Greensboro sit-ins or another event in the Civil Rights Movement, you could point out its impact on the Civil Rights Movement as a whole. A paper about the style of writer Virginia Woolf could point to her influence on other writers or on later feminists.</a:t>
            </a:r>
          </a:p>
          <a:p>
            <a:endParaRPr lang="en-US" dirty="0"/>
          </a:p>
        </p:txBody>
      </p:sp>
    </p:spTree>
    <p:extLst>
      <p:ext uri="{BB962C8B-B14F-4D97-AF65-F5344CB8AC3E}">
        <p14:creationId xmlns:p14="http://schemas.microsoft.com/office/powerpoint/2010/main" val="2917867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Avoid</a:t>
            </a:r>
            <a:endParaRPr lang="en-US" dirty="0"/>
          </a:p>
        </p:txBody>
      </p:sp>
      <p:sp>
        <p:nvSpPr>
          <p:cNvPr id="3" name="Content Placeholder 2"/>
          <p:cNvSpPr>
            <a:spLocks noGrp="1"/>
          </p:cNvSpPr>
          <p:nvPr>
            <p:ph idx="1"/>
          </p:nvPr>
        </p:nvSpPr>
        <p:spPr/>
        <p:txBody>
          <a:bodyPr/>
          <a:lstStyle/>
          <a:p>
            <a:r>
              <a:rPr lang="en-US" dirty="0"/>
              <a:t>Beginning with an unnecessary, overused phrase such as “in conclusion,” “in summary,” or “in closing.” Although these phrases can work in speeches, they come across as wooden and trite in writing.</a:t>
            </a:r>
          </a:p>
          <a:p>
            <a:r>
              <a:rPr lang="en-US" dirty="0"/>
              <a:t>Stating the thesis for the very first time in the conclusion.</a:t>
            </a:r>
          </a:p>
          <a:p>
            <a:r>
              <a:rPr lang="en-US" dirty="0"/>
              <a:t>Introducing a new idea or subtopic in your conclusion.</a:t>
            </a:r>
          </a:p>
          <a:p>
            <a:r>
              <a:rPr lang="en-US" dirty="0"/>
              <a:t>Ending with a rephrased thesis statement without any substantive changes.</a:t>
            </a:r>
          </a:p>
          <a:p>
            <a:r>
              <a:rPr lang="en-US" dirty="0"/>
              <a:t>Making sentimental, emotional appeals that are out of character with the rest of an analytical paper.</a:t>
            </a:r>
          </a:p>
          <a:p>
            <a:r>
              <a:rPr lang="en-US" dirty="0"/>
              <a:t>Including evidence (quotations, statistics, etc.) that should be in the body of the paper.</a:t>
            </a:r>
          </a:p>
          <a:p>
            <a:endParaRPr lang="en-US" dirty="0"/>
          </a:p>
        </p:txBody>
      </p:sp>
    </p:spTree>
    <p:extLst>
      <p:ext uri="{BB962C8B-B14F-4D97-AF65-F5344CB8AC3E}">
        <p14:creationId xmlns:p14="http://schemas.microsoft.com/office/powerpoint/2010/main" val="1561122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Kinds of Ineffective Conclusions</a:t>
            </a:r>
            <a:endParaRPr lang="en-US" dirty="0"/>
          </a:p>
        </p:txBody>
      </p:sp>
      <p:sp>
        <p:nvSpPr>
          <p:cNvPr id="3" name="Content Placeholder 2"/>
          <p:cNvSpPr>
            <a:spLocks noGrp="1"/>
          </p:cNvSpPr>
          <p:nvPr>
            <p:ph idx="1"/>
          </p:nvPr>
        </p:nvSpPr>
        <p:spPr/>
        <p:txBody>
          <a:bodyPr/>
          <a:lstStyle/>
          <a:p>
            <a:r>
              <a:rPr lang="en-US" sz="3600" dirty="0"/>
              <a:t>The “That’s My Story and I’m Sticking to It” Conclusion</a:t>
            </a:r>
            <a:r>
              <a:rPr lang="en-US" dirty="0"/>
              <a:t>. </a:t>
            </a:r>
            <a:endParaRPr lang="en-US" dirty="0" smtClean="0"/>
          </a:p>
          <a:p>
            <a:endParaRPr lang="en-US" dirty="0"/>
          </a:p>
          <a:p>
            <a:r>
              <a:rPr lang="en-US" b="1" dirty="0" smtClean="0"/>
              <a:t>This </a:t>
            </a:r>
            <a:r>
              <a:rPr lang="en-US" b="1" dirty="0"/>
              <a:t>conclusion just restates the thesis and is usually painfully short. It does not push the ideas forward. People write this kind of conclusion when they can’t think of anything else to say. </a:t>
            </a:r>
            <a:endParaRPr lang="en-US" b="1" dirty="0" smtClean="0"/>
          </a:p>
          <a:p>
            <a:r>
              <a:rPr lang="en-US" dirty="0" smtClean="0"/>
              <a:t>Example</a:t>
            </a:r>
            <a:r>
              <a:rPr lang="en-US" dirty="0"/>
              <a:t>: In conclusion, Frederick Douglass was, as we have seen, a pioneer in American education, proving that education was a major force for social change with regard to slavery.</a:t>
            </a:r>
          </a:p>
        </p:txBody>
      </p:sp>
    </p:spTree>
    <p:extLst>
      <p:ext uri="{BB962C8B-B14F-4D97-AF65-F5344CB8AC3E}">
        <p14:creationId xmlns:p14="http://schemas.microsoft.com/office/powerpoint/2010/main" val="2516797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“Sherlock Holmes” Conclusion.</a:t>
            </a:r>
          </a:p>
        </p:txBody>
      </p:sp>
      <p:sp>
        <p:nvSpPr>
          <p:cNvPr id="3" name="Content Placeholder 2"/>
          <p:cNvSpPr>
            <a:spLocks noGrp="1"/>
          </p:cNvSpPr>
          <p:nvPr>
            <p:ph idx="1"/>
          </p:nvPr>
        </p:nvSpPr>
        <p:spPr/>
        <p:txBody>
          <a:bodyPr>
            <a:normAutofit lnSpcReduction="10000"/>
          </a:bodyPr>
          <a:lstStyle/>
          <a:p>
            <a:r>
              <a:rPr lang="en-US" b="1" dirty="0" smtClean="0"/>
              <a:t>Sometimes </a:t>
            </a:r>
            <a:r>
              <a:rPr lang="en-US" b="1" dirty="0"/>
              <a:t>writers will state the thesis for the very first time in the conclusion. You might be tempted to use this strategy if you don’t want to give everything away too early in your paper. You may think it would be more dramatic to keep the reader in the dark until the end and then “wow” him with your main idea, as in a Sherlock Holmes mystery. The reader, however, does not expect a mystery, but an analytical discussion of your topic in an academic style, with the main argument (thesis) stated up </a:t>
            </a:r>
            <a:r>
              <a:rPr lang="en-US" b="1" dirty="0" smtClean="0"/>
              <a:t>front.</a:t>
            </a:r>
          </a:p>
          <a:p>
            <a:r>
              <a:rPr lang="en-US" dirty="0" smtClean="0"/>
              <a:t>Example</a:t>
            </a:r>
            <a:r>
              <a:rPr lang="en-US" dirty="0"/>
              <a:t>: (After a paper that lists numerous incidents from the book but never says what these incidents reveal about Douglass and his views on education): So, as the evidence above demonstrates, Douglass saw education as a way to undermine the slaveholders’ power and also an important step toward freedom.</a:t>
            </a:r>
          </a:p>
        </p:txBody>
      </p:sp>
    </p:spTree>
    <p:extLst>
      <p:ext uri="{BB962C8B-B14F-4D97-AF65-F5344CB8AC3E}">
        <p14:creationId xmlns:p14="http://schemas.microsoft.com/office/powerpoint/2010/main" val="2683626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620000" cy="1143000"/>
          </a:xfrm>
        </p:spPr>
        <p:txBody>
          <a:bodyPr/>
          <a:lstStyle/>
          <a:p>
            <a:r>
              <a:rPr lang="en-US" dirty="0"/>
              <a:t>The “America the Beautiful”/”I Am Woman”/”We Shall Overcome” Conclusion.</a:t>
            </a:r>
          </a:p>
        </p:txBody>
      </p:sp>
      <p:sp>
        <p:nvSpPr>
          <p:cNvPr id="3" name="Content Placeholder 2"/>
          <p:cNvSpPr>
            <a:spLocks noGrp="1"/>
          </p:cNvSpPr>
          <p:nvPr>
            <p:ph idx="1"/>
          </p:nvPr>
        </p:nvSpPr>
        <p:spPr>
          <a:xfrm>
            <a:off x="381000" y="2590800"/>
            <a:ext cx="7620000" cy="3657600"/>
          </a:xfrm>
        </p:spPr>
        <p:txBody>
          <a:bodyPr>
            <a:normAutofit lnSpcReduction="10000"/>
          </a:bodyPr>
          <a:lstStyle/>
          <a:p>
            <a:r>
              <a:rPr lang="en-US" b="1" dirty="0" smtClean="0"/>
              <a:t>This </a:t>
            </a:r>
            <a:r>
              <a:rPr lang="en-US" b="1" dirty="0"/>
              <a:t>kind of conclusion usually draws on emotion to make its appeal, but while this emotion and even sentimentality may be very heartfelt, it is usually out of character with the rest of an analytical paper. A more sophisticated commentary, rather than emotional praise, would be a more fitting tribute to the topic. </a:t>
            </a:r>
            <a:endParaRPr lang="en-US" b="1" dirty="0" smtClean="0"/>
          </a:p>
          <a:p>
            <a:r>
              <a:rPr lang="en-US" dirty="0" smtClean="0"/>
              <a:t>Example</a:t>
            </a:r>
            <a:r>
              <a:rPr lang="en-US" dirty="0"/>
              <a:t>: Because of the efforts of fine Americans like Frederick Douglass, countless others have seen the shining beacon of light that is education. His example was a torch that lit the way for others. Frederick Douglass was truly an American hero.</a:t>
            </a:r>
          </a:p>
          <a:p>
            <a:endParaRPr lang="en-US" dirty="0"/>
          </a:p>
        </p:txBody>
      </p:sp>
    </p:spTree>
    <p:extLst>
      <p:ext uri="{BB962C8B-B14F-4D97-AF65-F5344CB8AC3E}">
        <p14:creationId xmlns:p14="http://schemas.microsoft.com/office/powerpoint/2010/main" val="43683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2400"/>
            <a:ext cx="7620000" cy="2362200"/>
          </a:xfrm>
        </p:spPr>
        <p:txBody>
          <a:bodyPr/>
          <a:lstStyle/>
          <a:p>
            <a:r>
              <a:rPr lang="en-US" sz="6000" dirty="0" smtClean="0"/>
              <a:t>Why bother writing a good introduction?</a:t>
            </a:r>
            <a:endParaRPr lang="en-US" sz="6000" dirty="0"/>
          </a:p>
        </p:txBody>
      </p:sp>
      <p:pic>
        <p:nvPicPr>
          <p:cNvPr id="1026" name="Picture 2" descr="https://encrypted-tbn1.gstatic.com/images?q=tbn:ANd9GcR4SEktvIEEk8gsdAFZxInzCTYyvqtuMGFcQcf7vevjeGBdwoRSy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55626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845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“Grab Bag” Conclusion.</a:t>
            </a:r>
          </a:p>
        </p:txBody>
      </p:sp>
      <p:sp>
        <p:nvSpPr>
          <p:cNvPr id="3" name="Content Placeholder 2"/>
          <p:cNvSpPr>
            <a:spLocks noGrp="1"/>
          </p:cNvSpPr>
          <p:nvPr>
            <p:ph idx="1"/>
          </p:nvPr>
        </p:nvSpPr>
        <p:spPr/>
        <p:txBody>
          <a:bodyPr/>
          <a:lstStyle/>
          <a:p>
            <a:r>
              <a:rPr lang="en-US" b="1" dirty="0" smtClean="0"/>
              <a:t>This </a:t>
            </a:r>
            <a:r>
              <a:rPr lang="en-US" b="1" dirty="0"/>
              <a:t>kind of conclusion includes extra information that the writer found or thought of but couldn’t integrate into the main paper. You may find it hard to leave out details that you discovered after hours of research and thought, but adding random facts and bits of evidence at the end of an otherwise-well-organized essay can just create confusion. </a:t>
            </a:r>
            <a:endParaRPr lang="en-US" b="1" dirty="0" smtClean="0"/>
          </a:p>
          <a:p>
            <a:r>
              <a:rPr lang="en-US" dirty="0" smtClean="0"/>
              <a:t>Example</a:t>
            </a:r>
            <a:r>
              <a:rPr lang="en-US" dirty="0"/>
              <a:t>: In addition to being an educational pioneer, Frederick Douglass provides an interesting case study for masculinity in the American South. He also offers historians an interesting glimpse into slave resistance when he confronts Covey, the overseer. His relationships with female relatives reveal the importance of family in the slave community.</a:t>
            </a:r>
          </a:p>
        </p:txBody>
      </p:sp>
    </p:spTree>
    <p:extLst>
      <p:ext uri="{BB962C8B-B14F-4D97-AF65-F5344CB8AC3E}">
        <p14:creationId xmlns:p14="http://schemas.microsoft.com/office/powerpoint/2010/main" val="2791738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ustomessayhelp.com/blog/wp-content/uploads/2012/06/conclusion-300x2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66800"/>
            <a:ext cx="5076024" cy="382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06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b="1" dirty="0"/>
              <a:t>You never get a second chance to make a first impression</a:t>
            </a:r>
            <a:r>
              <a:rPr lang="en-US" dirty="0"/>
              <a:t>.</a:t>
            </a:r>
          </a:p>
        </p:txBody>
      </p:sp>
      <p:sp>
        <p:nvSpPr>
          <p:cNvPr id="3" name="Content Placeholder 2"/>
          <p:cNvSpPr>
            <a:spLocks noGrp="1"/>
          </p:cNvSpPr>
          <p:nvPr>
            <p:ph idx="1"/>
          </p:nvPr>
        </p:nvSpPr>
        <p:spPr/>
        <p:txBody>
          <a:bodyPr/>
          <a:lstStyle/>
          <a:p>
            <a:r>
              <a:rPr lang="en-US" dirty="0"/>
              <a:t>The opening paragraph of your paper will provide your readers with their initial impressions of your argument, your writing style, and the overall quality of your work. </a:t>
            </a:r>
            <a:endParaRPr lang="en-US" dirty="0" smtClean="0"/>
          </a:p>
          <a:p>
            <a:r>
              <a:rPr lang="en-US" b="1" u="sng" dirty="0" smtClean="0"/>
              <a:t>Weak Introduction:</a:t>
            </a:r>
          </a:p>
          <a:p>
            <a:pPr lvl="1"/>
            <a:r>
              <a:rPr lang="en-US" dirty="0" smtClean="0"/>
              <a:t>A </a:t>
            </a:r>
            <a:r>
              <a:rPr lang="en-US" dirty="0"/>
              <a:t>vague, disorganized, error-filled, off-the-wall, or boring introduction will probably create a negative impression. </a:t>
            </a:r>
            <a:endParaRPr lang="en-US" dirty="0" smtClean="0"/>
          </a:p>
          <a:p>
            <a:r>
              <a:rPr lang="en-US" b="1" u="sng" dirty="0" smtClean="0"/>
              <a:t>Strong Introduction:</a:t>
            </a:r>
          </a:p>
          <a:p>
            <a:pPr lvl="1"/>
            <a:r>
              <a:rPr lang="en-US" dirty="0" smtClean="0"/>
              <a:t>A </a:t>
            </a:r>
            <a:r>
              <a:rPr lang="en-US" dirty="0"/>
              <a:t>concise, engaging, and well-written introduction will start your readers off thinking highly of you, your analytical skills, your writing, and your paper. </a:t>
            </a:r>
          </a:p>
          <a:p>
            <a:pPr lvl="1"/>
            <a:r>
              <a:rPr lang="en-US" dirty="0" smtClean="0"/>
              <a:t>This </a:t>
            </a:r>
            <a:r>
              <a:rPr lang="en-US" dirty="0"/>
              <a:t>impression is especially important when the audience you are trying to reach (your instructor) will be grading your work.</a:t>
            </a:r>
          </a:p>
        </p:txBody>
      </p:sp>
    </p:spTree>
    <p:extLst>
      <p:ext uri="{BB962C8B-B14F-4D97-AF65-F5344CB8AC3E}">
        <p14:creationId xmlns:p14="http://schemas.microsoft.com/office/powerpoint/2010/main" val="428453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a:t>
            </a:r>
            <a:r>
              <a:rPr lang="en-US" b="1" dirty="0"/>
              <a:t>road map for the rest of your paper</a:t>
            </a:r>
            <a:r>
              <a:rPr lang="en-US" dirty="0"/>
              <a:t>.</a:t>
            </a:r>
          </a:p>
        </p:txBody>
      </p:sp>
      <p:sp>
        <p:nvSpPr>
          <p:cNvPr id="3" name="Content Placeholder 2"/>
          <p:cNvSpPr>
            <a:spLocks noGrp="1"/>
          </p:cNvSpPr>
          <p:nvPr>
            <p:ph idx="1"/>
          </p:nvPr>
        </p:nvSpPr>
        <p:spPr/>
        <p:txBody>
          <a:bodyPr>
            <a:normAutofit lnSpcReduction="10000"/>
          </a:bodyPr>
          <a:lstStyle/>
          <a:p>
            <a:r>
              <a:rPr lang="en-US" b="1" dirty="0"/>
              <a:t>Your introduction conveys a lot of information to your </a:t>
            </a:r>
            <a:r>
              <a:rPr lang="en-US" b="1" dirty="0" smtClean="0"/>
              <a:t>readers.</a:t>
            </a:r>
          </a:p>
          <a:p>
            <a:pPr lvl="1"/>
            <a:r>
              <a:rPr lang="en-US" dirty="0" smtClean="0"/>
              <a:t>what </a:t>
            </a:r>
            <a:r>
              <a:rPr lang="en-US" dirty="0"/>
              <a:t>your topic </a:t>
            </a:r>
            <a:r>
              <a:rPr lang="en-US" dirty="0" smtClean="0"/>
              <a:t>is,</a:t>
            </a:r>
          </a:p>
          <a:p>
            <a:pPr lvl="1"/>
            <a:r>
              <a:rPr lang="en-US" dirty="0" smtClean="0"/>
              <a:t>why </a:t>
            </a:r>
            <a:r>
              <a:rPr lang="en-US" dirty="0"/>
              <a:t>it is </a:t>
            </a:r>
            <a:r>
              <a:rPr lang="en-US" dirty="0" smtClean="0"/>
              <a:t>important</a:t>
            </a:r>
            <a:endParaRPr lang="en-US" dirty="0"/>
          </a:p>
          <a:p>
            <a:pPr lvl="1"/>
            <a:r>
              <a:rPr lang="en-US" dirty="0" smtClean="0"/>
              <a:t> </a:t>
            </a:r>
            <a:r>
              <a:rPr lang="en-US" dirty="0"/>
              <a:t>how you plan to proceed with your discussion. </a:t>
            </a:r>
          </a:p>
          <a:p>
            <a:pPr marL="411480" lvl="1" indent="0">
              <a:buNone/>
            </a:pPr>
            <a:r>
              <a:rPr lang="en-US" b="1" dirty="0" smtClean="0"/>
              <a:t>What it provides:</a:t>
            </a:r>
          </a:p>
          <a:p>
            <a:pPr marL="411480" lvl="1" indent="0">
              <a:buNone/>
            </a:pPr>
            <a:r>
              <a:rPr lang="en-US" dirty="0"/>
              <a:t>	</a:t>
            </a:r>
            <a:r>
              <a:rPr lang="en-US" dirty="0" smtClean="0"/>
              <a:t>+ a </a:t>
            </a:r>
            <a:r>
              <a:rPr lang="en-US" dirty="0"/>
              <a:t>thesis that will assert your main argument. </a:t>
            </a:r>
            <a:endParaRPr lang="en-US" dirty="0" smtClean="0"/>
          </a:p>
          <a:p>
            <a:pPr marL="411480" lvl="1" indent="0">
              <a:buNone/>
            </a:pPr>
            <a:r>
              <a:rPr lang="en-US" dirty="0"/>
              <a:t>	</a:t>
            </a:r>
            <a:r>
              <a:rPr lang="en-US" dirty="0" smtClean="0"/>
              <a:t>+ give </a:t>
            </a:r>
            <a:r>
              <a:rPr lang="en-US" dirty="0"/>
              <a:t>the reader a sense of the kinds of information you will </a:t>
            </a:r>
            <a:r>
              <a:rPr lang="en-US" dirty="0" smtClean="0"/>
              <a:t>		use to </a:t>
            </a:r>
            <a:r>
              <a:rPr lang="en-US" dirty="0"/>
              <a:t>make that </a:t>
            </a:r>
            <a:r>
              <a:rPr lang="en-US" dirty="0" smtClean="0"/>
              <a:t>argument</a:t>
            </a:r>
          </a:p>
          <a:p>
            <a:pPr marL="411480" lvl="1" indent="0">
              <a:buNone/>
            </a:pPr>
            <a:r>
              <a:rPr lang="en-US" dirty="0"/>
              <a:t>	</a:t>
            </a:r>
            <a:r>
              <a:rPr lang="en-US" dirty="0" smtClean="0"/>
              <a:t>+ the </a:t>
            </a:r>
            <a:r>
              <a:rPr lang="en-US" dirty="0"/>
              <a:t>general organization of the paragraphs and pages that </a:t>
            </a:r>
            <a:r>
              <a:rPr lang="en-US" dirty="0" smtClean="0"/>
              <a:t>	will </a:t>
            </a:r>
            <a:r>
              <a:rPr lang="en-US" dirty="0"/>
              <a:t>follow. </a:t>
            </a:r>
            <a:endParaRPr lang="en-US" dirty="0" smtClean="0"/>
          </a:p>
          <a:p>
            <a:pPr marL="411480" lvl="1" indent="0">
              <a:buNone/>
            </a:pPr>
            <a:r>
              <a:rPr lang="en-US" dirty="0" smtClean="0"/>
              <a:t>After </a:t>
            </a:r>
            <a:r>
              <a:rPr lang="en-US" dirty="0"/>
              <a:t>reading your introduction, your readers should not have any major surprises in store when they read the main body of your paper.</a:t>
            </a:r>
          </a:p>
        </p:txBody>
      </p:sp>
    </p:spTree>
    <p:extLst>
      <p:ext uri="{BB962C8B-B14F-4D97-AF65-F5344CB8AC3E}">
        <p14:creationId xmlns:p14="http://schemas.microsoft.com/office/powerpoint/2010/main" val="384216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53400" cy="1676400"/>
          </a:xfrm>
        </p:spPr>
        <p:txBody>
          <a:bodyPr/>
          <a:lstStyle/>
          <a:p>
            <a:r>
              <a:rPr lang="en-US" sz="4400" b="1" dirty="0"/>
              <a:t>Ideally, your </a:t>
            </a:r>
            <a:r>
              <a:rPr lang="en-US" sz="4400" b="1" dirty="0" smtClean="0"/>
              <a:t>intro make </a:t>
            </a:r>
            <a:r>
              <a:rPr lang="en-US" sz="4400" b="1" dirty="0"/>
              <a:t>your readers want to read your paper</a:t>
            </a:r>
            <a:endParaRPr lang="en-US" sz="4400" dirty="0"/>
          </a:p>
        </p:txBody>
      </p:sp>
      <p:sp>
        <p:nvSpPr>
          <p:cNvPr id="3" name="Content Placeholder 2"/>
          <p:cNvSpPr>
            <a:spLocks noGrp="1"/>
          </p:cNvSpPr>
          <p:nvPr>
            <p:ph idx="1"/>
          </p:nvPr>
        </p:nvSpPr>
        <p:spPr>
          <a:xfrm>
            <a:off x="304800" y="1828800"/>
            <a:ext cx="7772400" cy="4572000"/>
          </a:xfrm>
        </p:spPr>
        <p:txBody>
          <a:bodyPr/>
          <a:lstStyle/>
          <a:p>
            <a:r>
              <a:rPr lang="en-US" dirty="0"/>
              <a:t>The introduction should capture your readers’ interest, making them want to read the rest of your paper. </a:t>
            </a:r>
            <a:endParaRPr lang="en-US" dirty="0" smtClean="0"/>
          </a:p>
          <a:p>
            <a:r>
              <a:rPr lang="en-US" b="1" u="sng" dirty="0" smtClean="0"/>
              <a:t>Some Openers: </a:t>
            </a:r>
            <a:r>
              <a:rPr lang="en-US" b="1" u="sng" dirty="0"/>
              <a:t>get your readers to see why this topic matters </a:t>
            </a:r>
            <a:endParaRPr lang="en-US" b="1" u="sng" dirty="0" smtClean="0"/>
          </a:p>
          <a:p>
            <a:pPr lvl="1"/>
            <a:r>
              <a:rPr lang="en-US" dirty="0" smtClean="0"/>
              <a:t>a </a:t>
            </a:r>
            <a:r>
              <a:rPr lang="en-US" dirty="0"/>
              <a:t>compelling </a:t>
            </a:r>
            <a:r>
              <a:rPr lang="en-US" dirty="0" smtClean="0"/>
              <a:t>story/</a:t>
            </a:r>
            <a:r>
              <a:rPr lang="en-US" dirty="0"/>
              <a:t>anecdote</a:t>
            </a:r>
          </a:p>
          <a:p>
            <a:pPr lvl="1"/>
            <a:r>
              <a:rPr lang="en-US" dirty="0" smtClean="0"/>
              <a:t>a </a:t>
            </a:r>
            <a:r>
              <a:rPr lang="en-US" dirty="0"/>
              <a:t>fascinating </a:t>
            </a:r>
            <a:r>
              <a:rPr lang="en-US" dirty="0" smtClean="0"/>
              <a:t>quotation</a:t>
            </a:r>
          </a:p>
          <a:p>
            <a:pPr lvl="1"/>
            <a:r>
              <a:rPr lang="en-US" dirty="0" smtClean="0"/>
              <a:t>an </a:t>
            </a:r>
            <a:r>
              <a:rPr lang="en-US" dirty="0"/>
              <a:t>interesting </a:t>
            </a:r>
            <a:r>
              <a:rPr lang="en-US" dirty="0" smtClean="0"/>
              <a:t>question</a:t>
            </a:r>
          </a:p>
          <a:p>
            <a:pPr lvl="1"/>
            <a:r>
              <a:rPr lang="en-US" dirty="0" smtClean="0"/>
              <a:t>a </a:t>
            </a:r>
            <a:r>
              <a:rPr lang="en-US" dirty="0"/>
              <a:t>stirring </a:t>
            </a:r>
            <a:r>
              <a:rPr lang="en-US" dirty="0" smtClean="0"/>
              <a:t>example</a:t>
            </a:r>
          </a:p>
          <a:p>
            <a:pPr lvl="1"/>
            <a:r>
              <a:rPr lang="en-US" dirty="0" smtClean="0"/>
              <a:t>one or more pertinent – perhaps surprising – statistics </a:t>
            </a:r>
          </a:p>
          <a:p>
            <a:pPr lvl="1"/>
            <a:r>
              <a:rPr lang="en-US" dirty="0"/>
              <a:t>d</a:t>
            </a:r>
            <a:r>
              <a:rPr lang="en-US" dirty="0" smtClean="0"/>
              <a:t>rawing an analogy</a:t>
            </a:r>
            <a:endParaRPr lang="en-US" dirty="0"/>
          </a:p>
        </p:txBody>
      </p:sp>
    </p:spTree>
    <p:extLst>
      <p:ext uri="{BB962C8B-B14F-4D97-AF65-F5344CB8AC3E}">
        <p14:creationId xmlns:p14="http://schemas.microsoft.com/office/powerpoint/2010/main" val="185775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Effective Intros</a:t>
            </a:r>
            <a:endParaRPr lang="en-US" dirty="0"/>
          </a:p>
        </p:txBody>
      </p:sp>
      <p:sp>
        <p:nvSpPr>
          <p:cNvPr id="3" name="Content Placeholder 2"/>
          <p:cNvSpPr>
            <a:spLocks noGrp="1"/>
          </p:cNvSpPr>
          <p:nvPr>
            <p:ph idx="1"/>
          </p:nvPr>
        </p:nvSpPr>
        <p:spPr/>
        <p:txBody>
          <a:bodyPr/>
          <a:lstStyle/>
          <a:p>
            <a:r>
              <a:rPr lang="en-US" b="1" dirty="0"/>
              <a:t>Try writing your introduction </a:t>
            </a:r>
            <a:r>
              <a:rPr lang="en-US" b="1" dirty="0" smtClean="0"/>
              <a:t>last</a:t>
            </a:r>
          </a:p>
          <a:p>
            <a:endParaRPr lang="en-US" b="1" dirty="0"/>
          </a:p>
          <a:p>
            <a:pPr lvl="1"/>
            <a:r>
              <a:rPr lang="en-US" dirty="0"/>
              <a:t>The writing process can be an important way to organize your ideas, think through complicated issues, refine your thoughts, and develop a sophisticated </a:t>
            </a:r>
            <a:r>
              <a:rPr lang="en-US" dirty="0" smtClean="0"/>
              <a:t>argument</a:t>
            </a:r>
          </a:p>
          <a:p>
            <a:pPr lvl="1"/>
            <a:r>
              <a:rPr lang="en-US" dirty="0"/>
              <a:t>an introduction written at the beginning of that discovery process will not necessarily reflect what you wind up with at the end</a:t>
            </a:r>
            <a:endParaRPr lang="en-US" b="1" dirty="0" smtClean="0"/>
          </a:p>
          <a:p>
            <a:endParaRPr lang="en-US" b="1" dirty="0"/>
          </a:p>
          <a:p>
            <a:r>
              <a:rPr lang="en-US" b="1" dirty="0"/>
              <a:t>Don’t be afraid to write a tentative introduction first and then change it later.</a:t>
            </a:r>
            <a:endParaRPr lang="en-US" dirty="0"/>
          </a:p>
        </p:txBody>
      </p:sp>
    </p:spTree>
    <p:extLst>
      <p:ext uri="{BB962C8B-B14F-4D97-AF65-F5344CB8AC3E}">
        <p14:creationId xmlns:p14="http://schemas.microsoft.com/office/powerpoint/2010/main" val="172265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305800" cy="1524000"/>
          </a:xfrm>
        </p:spPr>
        <p:txBody>
          <a:bodyPr/>
          <a:lstStyle/>
          <a:p>
            <a:r>
              <a:rPr lang="en-US" sz="3600" b="1" dirty="0"/>
              <a:t>Start by thinking about the question (or questions) you are trying to answer</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Your entire essay will be a response to this question, and your introduction is the first step toward that end. </a:t>
            </a:r>
            <a:endParaRPr lang="en-US" dirty="0" smtClean="0"/>
          </a:p>
          <a:p>
            <a:pPr lvl="1"/>
            <a:r>
              <a:rPr lang="en-US" dirty="0" smtClean="0"/>
              <a:t>Your </a:t>
            </a:r>
            <a:r>
              <a:rPr lang="en-US" dirty="0"/>
              <a:t>direct answer to the assigned question will be your </a:t>
            </a:r>
            <a:r>
              <a:rPr lang="en-US" dirty="0" smtClean="0"/>
              <a:t>thesis</a:t>
            </a:r>
          </a:p>
          <a:p>
            <a:pPr lvl="1"/>
            <a:r>
              <a:rPr lang="en-US" dirty="0" smtClean="0"/>
              <a:t>use </a:t>
            </a:r>
            <a:r>
              <a:rPr lang="en-US" dirty="0"/>
              <a:t>the question as a jumping off point. </a:t>
            </a:r>
          </a:p>
          <a:p>
            <a:pPr lvl="1"/>
            <a:endParaRPr lang="en-US" dirty="0" smtClean="0"/>
          </a:p>
          <a:p>
            <a:pPr marL="411480" lvl="1" indent="0">
              <a:buNone/>
            </a:pPr>
            <a:r>
              <a:rPr lang="en-US" b="1" u="sng" dirty="0" smtClean="0"/>
              <a:t>Imagine </a:t>
            </a:r>
            <a:r>
              <a:rPr lang="en-US" b="1" u="sng" dirty="0"/>
              <a:t>that you are assigned the following question:</a:t>
            </a:r>
          </a:p>
          <a:p>
            <a:r>
              <a:rPr lang="en-US" i="1" dirty="0"/>
              <a:t>Education has long been considered a major force for American social change, righting the wrongs of our society. Drawing on the Narrative of the Life of Frederick Douglass, discuss the relationship between education and slavery in 19th-century America. Consider the following: </a:t>
            </a:r>
            <a:r>
              <a:rPr lang="en-US" i="1" dirty="0" smtClean="0"/>
              <a:t>how </a:t>
            </a:r>
            <a:r>
              <a:rPr lang="en-US" i="1" dirty="0"/>
              <a:t>did white control of education reinforce slavery? How did Douglass and other enslaved African Americans view education while they endured slavery? And what role did education play in the acquisition of freedom? Most importantly, consider the degree to which education was or was not a major force for social change with regard to slavery.</a:t>
            </a:r>
            <a:endParaRPr lang="en-US" dirty="0"/>
          </a:p>
        </p:txBody>
      </p:sp>
    </p:spTree>
    <p:extLst>
      <p:ext uri="{BB962C8B-B14F-4D97-AF65-F5344CB8AC3E}">
        <p14:creationId xmlns:p14="http://schemas.microsoft.com/office/powerpoint/2010/main" val="143955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Focusing on Prompt Questions</a:t>
            </a:r>
            <a:endParaRPr lang="en-US" dirty="0"/>
          </a:p>
        </p:txBody>
      </p:sp>
      <p:sp>
        <p:nvSpPr>
          <p:cNvPr id="3" name="Content Placeholder 2"/>
          <p:cNvSpPr>
            <a:spLocks noGrp="1"/>
          </p:cNvSpPr>
          <p:nvPr>
            <p:ph idx="1"/>
          </p:nvPr>
        </p:nvSpPr>
        <p:spPr/>
        <p:txBody>
          <a:bodyPr>
            <a:normAutofit/>
          </a:bodyPr>
          <a:lstStyle/>
          <a:p>
            <a:r>
              <a:rPr lang="en-US" dirty="0"/>
              <a:t>You will probably refer back to your assignment extensively as you prepare your complete </a:t>
            </a:r>
            <a:r>
              <a:rPr lang="en-US" dirty="0" smtClean="0"/>
              <a:t>essay</a:t>
            </a:r>
          </a:p>
          <a:p>
            <a:pPr lvl="1"/>
            <a:r>
              <a:rPr lang="en-US" dirty="0" smtClean="0"/>
              <a:t>the </a:t>
            </a:r>
            <a:r>
              <a:rPr lang="en-US" dirty="0"/>
              <a:t>prompt itself can also give you some clues </a:t>
            </a:r>
            <a:endParaRPr lang="en-US" dirty="0" smtClean="0"/>
          </a:p>
          <a:p>
            <a:pPr lvl="1"/>
            <a:r>
              <a:rPr lang="en-US" dirty="0"/>
              <a:t>looking at the way the professor set up the question can sometimes give you some ideas for how you might answer it.</a:t>
            </a:r>
          </a:p>
          <a:p>
            <a:pPr lvl="1"/>
            <a:r>
              <a:rPr lang="en-US" dirty="0" smtClean="0"/>
              <a:t>it </a:t>
            </a:r>
            <a:r>
              <a:rPr lang="en-US" dirty="0"/>
              <a:t>starts with a broad statement, that education has been considered a major force for social change, and then narrows to focus on specific questions from the book. </a:t>
            </a:r>
            <a:endParaRPr lang="en-US" dirty="0" smtClean="0"/>
          </a:p>
          <a:p>
            <a:pPr lvl="1"/>
            <a:r>
              <a:rPr lang="en-US" dirty="0" smtClean="0"/>
              <a:t>start </a:t>
            </a:r>
            <a:r>
              <a:rPr lang="en-US" dirty="0"/>
              <a:t>off with a big picture sentence or two about the power of education as a force for change as a way of getting your reader interested and then focus in on the details of your argument about Douglass. </a:t>
            </a:r>
          </a:p>
        </p:txBody>
      </p:sp>
    </p:spTree>
    <p:extLst>
      <p:ext uri="{BB962C8B-B14F-4D97-AF65-F5344CB8AC3E}">
        <p14:creationId xmlns:p14="http://schemas.microsoft.com/office/powerpoint/2010/main" val="2872469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241</TotalTime>
  <Words>3024</Words>
  <Application>Microsoft Office PowerPoint</Application>
  <PresentationFormat>On-screen Show (4:3)</PresentationFormat>
  <Paragraphs>153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Adjacency</vt:lpstr>
      <vt:lpstr>Introductions and  Conclusions</vt:lpstr>
      <vt:lpstr>About Intros and Conclusions</vt:lpstr>
      <vt:lpstr>Why bother writing a good introduction?</vt:lpstr>
      <vt:lpstr>You never get a second chance to make a first impression.</vt:lpstr>
      <vt:lpstr>Important road map for the rest of your paper.</vt:lpstr>
      <vt:lpstr>Ideally, your intro make your readers want to read your paper</vt:lpstr>
      <vt:lpstr>Strategies for Effective Intros</vt:lpstr>
      <vt:lpstr>Start by thinking about the question (or questions) you are trying to answer</vt:lpstr>
      <vt:lpstr>Focusing on Prompt Questions</vt:lpstr>
      <vt:lpstr>Decide how general or broad your opening should be.</vt:lpstr>
      <vt:lpstr>Open with an attention grabber (hook)</vt:lpstr>
      <vt:lpstr>A Puzzling Scenario</vt:lpstr>
      <vt:lpstr>A vivid and perhaps unexpected anecdote</vt:lpstr>
      <vt:lpstr>More Strategies</vt:lpstr>
      <vt:lpstr>5 Kinds of Ineffective Intros</vt:lpstr>
      <vt:lpstr>The restated question introduction</vt:lpstr>
      <vt:lpstr>The Webster’s Dictionary introduction.</vt:lpstr>
      <vt:lpstr>The “dawn of man” introduction</vt:lpstr>
      <vt:lpstr>PowerPoint Presentation</vt:lpstr>
      <vt:lpstr>About Conclusions</vt:lpstr>
      <vt:lpstr>More About Conclusions</vt:lpstr>
      <vt:lpstr>Strategies for Writing Effective Conclusions</vt:lpstr>
      <vt:lpstr>Return to the theme or themes in the introduction</vt:lpstr>
      <vt:lpstr>Synthesize, don’t summarize</vt:lpstr>
      <vt:lpstr>Other Strategies</vt:lpstr>
      <vt:lpstr>Strategies to Avoid</vt:lpstr>
      <vt:lpstr>Four Kinds of Ineffective Conclusions</vt:lpstr>
      <vt:lpstr>The “Sherlock Holmes” Conclusion.</vt:lpstr>
      <vt:lpstr>The “America the Beautiful”/”I Am Woman”/”We Shall Overcome” Conclusion.</vt:lpstr>
      <vt:lpstr>The “Grab Bag” Conclusion.</vt:lpstr>
      <vt:lpstr>PowerPoint Presentation</vt:lpstr>
    </vt:vector>
  </TitlesOfParts>
  <Company>California State University, Bakersfield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and  Conclusions</dc:title>
  <dc:creator>Writing Resource Center</dc:creator>
  <cp:lastModifiedBy>Writing Resource Center</cp:lastModifiedBy>
  <cp:revision>17</cp:revision>
  <dcterms:created xsi:type="dcterms:W3CDTF">2014-04-08T20:26:41Z</dcterms:created>
  <dcterms:modified xsi:type="dcterms:W3CDTF">2014-11-05T16:32:12Z</dcterms:modified>
</cp:coreProperties>
</file>