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60" r:id="rId5"/>
    <p:sldId id="261" r:id="rId6"/>
    <p:sldId id="262" r:id="rId7"/>
    <p:sldId id="269" r:id="rId8"/>
    <p:sldId id="268" r:id="rId9"/>
    <p:sldId id="263" r:id="rId10"/>
    <p:sldId id="271" r:id="rId11"/>
    <p:sldId id="264" r:id="rId12"/>
    <p:sldId id="265" r:id="rId13"/>
    <p:sldId id="270"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9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79673A-8D71-4B48-A73A-F0A8D2CB9FDE}"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9673A-8D71-4B48-A73A-F0A8D2CB9FDE}"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9673A-8D71-4B48-A73A-F0A8D2CB9FDE}"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79673A-8D71-4B48-A73A-F0A8D2CB9FDE}"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F79673A-8D71-4B48-A73A-F0A8D2CB9FDE}"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79673A-8D71-4B48-A73A-F0A8D2CB9FDE}"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21C47-9528-4F5D-A369-4907375EF61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79673A-8D71-4B48-A73A-F0A8D2CB9FDE}" type="datetimeFigureOut">
              <a:rPr lang="en-US" smtClean="0"/>
              <a:t>8/21/2015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9673A-8D71-4B48-A73A-F0A8D2CB9FDE}" type="datetimeFigureOut">
              <a:rPr lang="en-US" smtClean="0"/>
              <a:t>8/21/2015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9673A-8D71-4B48-A73A-F0A8D2CB9FDE}" type="datetimeFigureOut">
              <a:rPr lang="en-US" smtClean="0"/>
              <a:t>8/21/2015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F79673A-8D71-4B48-A73A-F0A8D2CB9FDE}" type="datetimeFigureOut">
              <a:rPr lang="en-US" smtClean="0"/>
              <a:t>8/21/2015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E221C47-9528-4F5D-A369-4907375EF6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9673A-8D71-4B48-A73A-F0A8D2CB9FDE}"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21C47-9528-4F5D-A369-4907375EF6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F79673A-8D71-4B48-A73A-F0A8D2CB9FDE}" type="datetimeFigureOut">
              <a:rPr lang="en-US" smtClean="0"/>
              <a:t>8/21/2015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E221C47-9528-4F5D-A369-4907375EF6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uskegee.edu/about_us/centers_of_excellence/bioethics_center/about_the_usphs_syphilis_study.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people.virginia.edu/~ent3c/papers2/three_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Introducing sources</a:t>
            </a:r>
            <a:endParaRPr lang="en-US" dirty="0"/>
          </a:p>
        </p:txBody>
      </p:sp>
      <p:sp>
        <p:nvSpPr>
          <p:cNvPr id="3" name="Subtitle 2"/>
          <p:cNvSpPr>
            <a:spLocks noGrp="1"/>
          </p:cNvSpPr>
          <p:nvPr>
            <p:ph type="subTitle" idx="1"/>
          </p:nvPr>
        </p:nvSpPr>
        <p:spPr/>
        <p:txBody>
          <a:bodyPr/>
          <a:lstStyle/>
          <a:p>
            <a:r>
              <a:rPr lang="en-US" dirty="0" smtClean="0"/>
              <a:t>J. Eagan English</a:t>
            </a:r>
            <a:endParaRPr lang="en-US" dirty="0"/>
          </a:p>
        </p:txBody>
      </p:sp>
    </p:spTree>
    <p:extLst>
      <p:ext uri="{BB962C8B-B14F-4D97-AF65-F5344CB8AC3E}">
        <p14:creationId xmlns:p14="http://schemas.microsoft.com/office/powerpoint/2010/main" val="43983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60" y="1100628"/>
            <a:ext cx="7520940" cy="3852372"/>
          </a:xfrm>
        </p:spPr>
        <p:txBody>
          <a:bodyPr>
            <a:normAutofit/>
          </a:bodyPr>
          <a:lstStyle/>
          <a:p>
            <a:r>
              <a:rPr lang="en-US" sz="2000" dirty="0" smtClean="0"/>
              <a:t>Avoid getting into the “he/she said” attribution rut! There are many other ways to attribute quotes besides this construction. Here are a few alternative verbs, usually followed by “that”:</a:t>
            </a:r>
          </a:p>
          <a:p>
            <a:r>
              <a:rPr lang="en-US" sz="2000" dirty="0" smtClean="0"/>
              <a:t>Add, remark, exclaim</a:t>
            </a:r>
          </a:p>
          <a:p>
            <a:r>
              <a:rPr lang="en-US" sz="2000" dirty="0" smtClean="0"/>
              <a:t>Announce, reply, state</a:t>
            </a:r>
          </a:p>
          <a:p>
            <a:r>
              <a:rPr lang="en-US" sz="2000" dirty="0" smtClean="0"/>
              <a:t>Comment, respond, estimate</a:t>
            </a:r>
          </a:p>
          <a:p>
            <a:r>
              <a:rPr lang="en-US" sz="2000" dirty="0" smtClean="0"/>
              <a:t>Write, point out, predict, expresses</a:t>
            </a:r>
          </a:p>
          <a:p>
            <a:r>
              <a:rPr lang="en-US" sz="2000" dirty="0" smtClean="0"/>
              <a:t>Argue, suggest, propose</a:t>
            </a:r>
          </a:p>
          <a:p>
            <a:r>
              <a:rPr lang="en-US" sz="2000" dirty="0" smtClean="0"/>
              <a:t>Declare, criticize, proclaim</a:t>
            </a:r>
          </a:p>
          <a:p>
            <a:r>
              <a:rPr lang="en-US" sz="2000" dirty="0" smtClean="0"/>
              <a:t>note, complain, observe, think, note</a:t>
            </a:r>
            <a:endParaRPr lang="en-US" sz="2000" dirty="0"/>
          </a:p>
        </p:txBody>
      </p:sp>
      <p:sp>
        <p:nvSpPr>
          <p:cNvPr id="3" name="Title 2"/>
          <p:cNvSpPr>
            <a:spLocks noGrp="1"/>
          </p:cNvSpPr>
          <p:nvPr>
            <p:ph type="title"/>
          </p:nvPr>
        </p:nvSpPr>
        <p:spPr/>
        <p:txBody>
          <a:bodyPr/>
          <a:lstStyle/>
          <a:p>
            <a:r>
              <a:rPr lang="en-US" dirty="0" smtClean="0"/>
              <a:t>Words to Introduce Quotes</a:t>
            </a:r>
            <a:endParaRPr lang="en-US" dirty="0"/>
          </a:p>
        </p:txBody>
      </p:sp>
    </p:spTree>
    <p:extLst>
      <p:ext uri="{BB962C8B-B14F-4D97-AF65-F5344CB8AC3E}">
        <p14:creationId xmlns:p14="http://schemas.microsoft.com/office/powerpoint/2010/main" val="2951784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Ellipses . . </a:t>
            </a:r>
            <a:r>
              <a:rPr lang="en-US" dirty="0" smtClean="0"/>
              <a:t>. are </a:t>
            </a:r>
            <a:r>
              <a:rPr lang="en-US" dirty="0"/>
              <a:t>. . . Awesome!!!</a:t>
            </a:r>
          </a:p>
        </p:txBody>
      </p:sp>
      <p:sp>
        <p:nvSpPr>
          <p:cNvPr id="3" name="Content Placeholder 2"/>
          <p:cNvSpPr>
            <a:spLocks noGrp="1"/>
          </p:cNvSpPr>
          <p:nvPr>
            <p:ph idx="1"/>
          </p:nvPr>
        </p:nvSpPr>
        <p:spPr>
          <a:xfrm>
            <a:off x="822960" y="1100628"/>
            <a:ext cx="7520940" cy="3776172"/>
          </a:xfrm>
        </p:spPr>
        <p:txBody>
          <a:bodyPr/>
          <a:lstStyle/>
          <a:p>
            <a:r>
              <a:rPr lang="en-US" sz="2000" dirty="0"/>
              <a:t>There are a few rules to follow when using ellipses:</a:t>
            </a:r>
          </a:p>
          <a:p>
            <a:r>
              <a:rPr lang="en-US" sz="2000" dirty="0"/>
              <a:t>1</a:t>
            </a:r>
            <a:r>
              <a:rPr lang="en-US" sz="2000" dirty="0" smtClean="0"/>
              <a:t>.) </a:t>
            </a:r>
            <a:r>
              <a:rPr lang="en-US" sz="2000" dirty="0"/>
              <a:t>Whenever you want to leave out material from within a quotation, you need to use an ellipsis, which is a series of three periods, each of which should be preceded and followed by a space.</a:t>
            </a:r>
          </a:p>
          <a:p>
            <a:r>
              <a:rPr lang="en-US" sz="2000" dirty="0" smtClean="0"/>
              <a:t>2.) </a:t>
            </a:r>
            <a:r>
              <a:rPr lang="en-US" sz="2000" u="sng" dirty="0"/>
              <a:t>Do not use ellipses at the beginning or ending of quotations, </a:t>
            </a:r>
            <a:r>
              <a:rPr lang="en-US" sz="2000" dirty="0"/>
              <a:t>unless it’s important for the reader to know that the quotation was truncated</a:t>
            </a:r>
            <a:r>
              <a:rPr lang="en-US" sz="2000" dirty="0" smtClean="0"/>
              <a:t>.</a:t>
            </a:r>
          </a:p>
          <a:p>
            <a:r>
              <a:rPr lang="en-US" sz="2000" dirty="0" smtClean="0"/>
              <a:t>3.)</a:t>
            </a:r>
            <a:r>
              <a:rPr lang="en-US" sz="2000" dirty="0"/>
              <a:t> Be sure that you don’t fundamentally change the meaning of the quotation by omitting material</a:t>
            </a:r>
            <a:r>
              <a:rPr lang="en-US" sz="2000" dirty="0" smtClean="0"/>
              <a:t>.</a:t>
            </a:r>
          </a:p>
          <a:p>
            <a:r>
              <a:rPr lang="en-US" sz="2000" dirty="0" smtClean="0">
                <a:solidFill>
                  <a:srgbClr val="FF0000"/>
                </a:solidFill>
              </a:rPr>
              <a:t>*So</a:t>
            </a:r>
            <a:r>
              <a:rPr lang="en-US" sz="2000" dirty="0">
                <a:solidFill>
                  <a:srgbClr val="FF0000"/>
                </a:solidFill>
              </a:rPr>
              <a:t>, an ellipsis in this sentence would look like . . . this. </a:t>
            </a:r>
          </a:p>
          <a:p>
            <a:endParaRPr lang="en-US" dirty="0"/>
          </a:p>
          <a:p>
            <a:endParaRPr lang="en-US" dirty="0"/>
          </a:p>
          <a:p>
            <a:endParaRPr lang="en-US" dirty="0"/>
          </a:p>
        </p:txBody>
      </p:sp>
    </p:spTree>
    <p:extLst>
      <p:ext uri="{BB962C8B-B14F-4D97-AF65-F5344CB8AC3E}">
        <p14:creationId xmlns:p14="http://schemas.microsoft.com/office/powerpoint/2010/main" val="54681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0" y="76200"/>
            <a:ext cx="7520940" cy="548640"/>
          </a:xfrm>
        </p:spPr>
        <p:txBody>
          <a:bodyPr/>
          <a:lstStyle/>
          <a:p>
            <a:r>
              <a:rPr lang="en-US" dirty="0" smtClean="0"/>
              <a:t>Miscellaneous Rules</a:t>
            </a:r>
            <a:endParaRPr lang="en-US" dirty="0"/>
          </a:p>
        </p:txBody>
      </p:sp>
      <p:sp>
        <p:nvSpPr>
          <p:cNvPr id="3" name="Content Placeholder 2"/>
          <p:cNvSpPr>
            <a:spLocks noGrp="1"/>
          </p:cNvSpPr>
          <p:nvPr>
            <p:ph idx="1"/>
          </p:nvPr>
        </p:nvSpPr>
        <p:spPr>
          <a:xfrm>
            <a:off x="76200" y="685800"/>
            <a:ext cx="8991600" cy="4267200"/>
          </a:xfrm>
        </p:spPr>
        <p:txBody>
          <a:bodyPr/>
          <a:lstStyle/>
          <a:p>
            <a:r>
              <a:rPr lang="en-US" dirty="0"/>
              <a:t>1) Keep periods and commas within quotation marks.</a:t>
            </a:r>
          </a:p>
          <a:p>
            <a:r>
              <a:rPr lang="en-US" dirty="0" smtClean="0">
                <a:solidFill>
                  <a:srgbClr val="00B0F0"/>
                </a:solidFill>
              </a:rPr>
              <a:t>According </a:t>
            </a:r>
            <a:r>
              <a:rPr lang="en-US" dirty="0">
                <a:solidFill>
                  <a:srgbClr val="00B0F0"/>
                </a:solidFill>
              </a:rPr>
              <a:t>to Professor Jones, Lincoln “feared the spread of slavery,” but many of his aides advised him to “watch and wait.”</a:t>
            </a:r>
          </a:p>
          <a:p>
            <a:r>
              <a:rPr lang="en-US" dirty="0"/>
              <a:t>2) Place all other punctuation marks (colons, semicolons, exclamation marks, question marks) outside </a:t>
            </a:r>
            <a:r>
              <a:rPr lang="en-US" dirty="0" smtClean="0"/>
              <a:t>the quotation </a:t>
            </a:r>
            <a:r>
              <a:rPr lang="en-US" dirty="0"/>
              <a:t>marks, except when they were part of the original quotation</a:t>
            </a:r>
            <a:r>
              <a:rPr lang="en-US" dirty="0" smtClean="0"/>
              <a:t>.</a:t>
            </a:r>
          </a:p>
          <a:p>
            <a:r>
              <a:rPr lang="en-US" dirty="0"/>
              <a:t>Take a look at the following examples:</a:t>
            </a:r>
          </a:p>
          <a:p>
            <a:r>
              <a:rPr lang="en-US" dirty="0">
                <a:solidFill>
                  <a:srgbClr val="00B0F0"/>
                </a:solidFill>
              </a:rPr>
              <a:t>The student wrote that the U. S. Civil War “finally ended around 1900″!</a:t>
            </a:r>
          </a:p>
          <a:p>
            <a:r>
              <a:rPr lang="en-US" dirty="0">
                <a:solidFill>
                  <a:srgbClr val="00B0F0"/>
                </a:solidFill>
              </a:rPr>
              <a:t>The coach yelled, “Run</a:t>
            </a:r>
            <a:r>
              <a:rPr lang="en-US" dirty="0" smtClean="0">
                <a:solidFill>
                  <a:srgbClr val="00B0F0"/>
                </a:solidFill>
              </a:rPr>
              <a:t>!”</a:t>
            </a:r>
          </a:p>
          <a:p>
            <a:r>
              <a:rPr lang="en-US" dirty="0" smtClean="0"/>
              <a:t>3.) Quotations </a:t>
            </a:r>
            <a:r>
              <a:rPr lang="en-US" dirty="0"/>
              <a:t>within </a:t>
            </a:r>
            <a:r>
              <a:rPr lang="en-US" dirty="0" smtClean="0"/>
              <a:t>quotations </a:t>
            </a:r>
            <a:r>
              <a:rPr lang="en-US" dirty="0"/>
              <a:t>require single quotes</a:t>
            </a:r>
            <a:r>
              <a:rPr lang="en-US" dirty="0" smtClean="0"/>
              <a:t>.</a:t>
            </a:r>
          </a:p>
          <a:p>
            <a:r>
              <a:rPr lang="en-US" dirty="0" smtClean="0">
                <a:solidFill>
                  <a:srgbClr val="00B0F0"/>
                </a:solidFill>
              </a:rPr>
              <a:t>Brent Staples argues in his essay about IQ as an object of reverence: </a:t>
            </a:r>
            <a:r>
              <a:rPr lang="en-US" dirty="0" smtClean="0">
                <a:solidFill>
                  <a:srgbClr val="FF0000"/>
                </a:solidFill>
              </a:rPr>
              <a:t>“</a:t>
            </a:r>
            <a:r>
              <a:rPr lang="en-US" dirty="0" smtClean="0">
                <a:solidFill>
                  <a:srgbClr val="00B0F0"/>
                </a:solidFill>
              </a:rPr>
              <a:t>Most scientists concede that they don’t really know what </a:t>
            </a:r>
            <a:r>
              <a:rPr lang="en-US" dirty="0" smtClean="0">
                <a:solidFill>
                  <a:srgbClr val="FF0000"/>
                </a:solidFill>
              </a:rPr>
              <a:t>‘intelligence’ </a:t>
            </a:r>
            <a:r>
              <a:rPr lang="en-US" dirty="0" smtClean="0">
                <a:solidFill>
                  <a:srgbClr val="00B0F0"/>
                </a:solidFill>
              </a:rPr>
              <a:t>is.  Whatever it might be, paper and pencil tests aren’t the tenth of it</a:t>
            </a:r>
            <a:r>
              <a:rPr lang="en-US" dirty="0" smtClean="0">
                <a:solidFill>
                  <a:srgbClr val="FF0000"/>
                </a:solidFill>
              </a:rPr>
              <a:t>” </a:t>
            </a:r>
            <a:r>
              <a:rPr lang="en-US" dirty="0" smtClean="0">
                <a:solidFill>
                  <a:srgbClr val="00B0F0"/>
                </a:solidFill>
              </a:rPr>
              <a:t>(293).</a:t>
            </a:r>
            <a:endParaRPr lang="en-US" dirty="0">
              <a:solidFill>
                <a:srgbClr val="00B0F0"/>
              </a:solidFill>
            </a:endParaRPr>
          </a:p>
          <a:p>
            <a:endParaRPr lang="en-US" dirty="0">
              <a:solidFill>
                <a:srgbClr val="00B0F0"/>
              </a:solidFill>
            </a:endParaRPr>
          </a:p>
          <a:p>
            <a:endParaRPr lang="en-US" dirty="0"/>
          </a:p>
        </p:txBody>
      </p:sp>
    </p:spTree>
    <p:extLst>
      <p:ext uri="{BB962C8B-B14F-4D97-AF65-F5344CB8AC3E}">
        <p14:creationId xmlns:p14="http://schemas.microsoft.com/office/powerpoint/2010/main" val="128455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520940" cy="548640"/>
          </a:xfrm>
        </p:spPr>
        <p:txBody>
          <a:bodyPr/>
          <a:lstStyle/>
          <a:p>
            <a:r>
              <a:rPr lang="en-US" dirty="0" smtClean="0"/>
              <a:t>Additional Rules</a:t>
            </a:r>
            <a:endParaRPr lang="en-US" dirty="0"/>
          </a:p>
        </p:txBody>
      </p:sp>
      <p:sp>
        <p:nvSpPr>
          <p:cNvPr id="3" name="Content Placeholder 2"/>
          <p:cNvSpPr>
            <a:spLocks noGrp="1"/>
          </p:cNvSpPr>
          <p:nvPr>
            <p:ph idx="1"/>
          </p:nvPr>
        </p:nvSpPr>
        <p:spPr>
          <a:xfrm>
            <a:off x="304800" y="685800"/>
            <a:ext cx="8039100" cy="3994677"/>
          </a:xfrm>
        </p:spPr>
        <p:txBody>
          <a:bodyPr/>
          <a:lstStyle/>
          <a:p>
            <a:r>
              <a:rPr lang="en-US" dirty="0" smtClean="0"/>
              <a:t>4.) Indirect Quotation</a:t>
            </a:r>
          </a:p>
          <a:p>
            <a:r>
              <a:rPr lang="en-US" dirty="0" smtClean="0"/>
              <a:t>When you want to quote the words that you found quoted in someone else’s work, put the name of the person whose words you’re quoting in your own sentence. Give the work where you found the quotation either in your sentence or in a parenthetical citation beginning with “</a:t>
            </a:r>
            <a:r>
              <a:rPr lang="en-US" dirty="0" err="1" smtClean="0">
                <a:solidFill>
                  <a:srgbClr val="FF0000"/>
                </a:solidFill>
              </a:rPr>
              <a:t>qtd</a:t>
            </a:r>
            <a:r>
              <a:rPr lang="en-US" dirty="0" smtClean="0">
                <a:solidFill>
                  <a:srgbClr val="FF0000"/>
                </a:solidFill>
              </a:rPr>
              <a:t>. in</a:t>
            </a:r>
            <a:r>
              <a:rPr lang="en-US" dirty="0" smtClean="0"/>
              <a:t>”.</a:t>
            </a:r>
          </a:p>
          <a:p>
            <a:endParaRPr lang="en-US" dirty="0" smtClean="0"/>
          </a:p>
          <a:p>
            <a:r>
              <a:rPr lang="en-US" dirty="0" smtClean="0">
                <a:solidFill>
                  <a:srgbClr val="00B0F0"/>
                </a:solidFill>
              </a:rPr>
              <a:t>Martin Scorsese acknowledges the link between himself and his films: “I realize that all my life, I’ve been an outsider. I splatter bits of myself all over the screen” (</a:t>
            </a:r>
            <a:r>
              <a:rPr lang="en-US" dirty="0" err="1" smtClean="0">
                <a:solidFill>
                  <a:srgbClr val="00B0F0"/>
                </a:solidFill>
              </a:rPr>
              <a:t>qtd</a:t>
            </a:r>
            <a:r>
              <a:rPr lang="en-US" dirty="0" smtClean="0">
                <a:solidFill>
                  <a:srgbClr val="00B0F0"/>
                </a:solidFill>
              </a:rPr>
              <a:t>. in </a:t>
            </a:r>
            <a:r>
              <a:rPr lang="en-US" dirty="0" err="1" smtClean="0">
                <a:solidFill>
                  <a:srgbClr val="00B0F0"/>
                </a:solidFill>
              </a:rPr>
              <a:t>Giannetti</a:t>
            </a:r>
            <a:r>
              <a:rPr lang="en-US" dirty="0" smtClean="0">
                <a:solidFill>
                  <a:srgbClr val="00B0F0"/>
                </a:solidFill>
              </a:rPr>
              <a:t> and </a:t>
            </a:r>
            <a:r>
              <a:rPr lang="en-US" dirty="0" err="1" smtClean="0">
                <a:solidFill>
                  <a:srgbClr val="00B0F0"/>
                </a:solidFill>
              </a:rPr>
              <a:t>Eyman</a:t>
            </a:r>
            <a:r>
              <a:rPr lang="en-US" dirty="0" smtClean="0">
                <a:solidFill>
                  <a:srgbClr val="00B0F0"/>
                </a:solidFill>
              </a:rPr>
              <a:t> 397).</a:t>
            </a:r>
          </a:p>
          <a:p>
            <a:endParaRPr lang="en-US" dirty="0" smtClean="0">
              <a:solidFill>
                <a:srgbClr val="00B0F0"/>
              </a:solidFill>
            </a:endParaRPr>
          </a:p>
          <a:p>
            <a:r>
              <a:rPr lang="en-US" dirty="0" err="1">
                <a:solidFill>
                  <a:srgbClr val="00B0F0"/>
                </a:solidFill>
              </a:rPr>
              <a:t>Giannetti</a:t>
            </a:r>
            <a:r>
              <a:rPr lang="en-US" dirty="0">
                <a:solidFill>
                  <a:srgbClr val="00B0F0"/>
                </a:solidFill>
              </a:rPr>
              <a:t> and </a:t>
            </a:r>
            <a:r>
              <a:rPr lang="en-US" dirty="0" err="1">
                <a:solidFill>
                  <a:srgbClr val="00B0F0"/>
                </a:solidFill>
              </a:rPr>
              <a:t>Eyman</a:t>
            </a:r>
            <a:r>
              <a:rPr lang="en-US" dirty="0">
                <a:solidFill>
                  <a:srgbClr val="00B0F0"/>
                </a:solidFill>
              </a:rPr>
              <a:t> </a:t>
            </a:r>
            <a:r>
              <a:rPr lang="en-US" dirty="0" smtClean="0">
                <a:solidFill>
                  <a:srgbClr val="00B0F0"/>
                </a:solidFill>
              </a:rPr>
              <a:t> quote </a:t>
            </a:r>
            <a:r>
              <a:rPr lang="en-US" dirty="0">
                <a:solidFill>
                  <a:srgbClr val="00B0F0"/>
                </a:solidFill>
              </a:rPr>
              <a:t>Martin Scorsese </a:t>
            </a:r>
            <a:r>
              <a:rPr lang="en-US" dirty="0" smtClean="0">
                <a:solidFill>
                  <a:srgbClr val="00B0F0"/>
                </a:solidFill>
              </a:rPr>
              <a:t> as acknowledging the link between himself and his films: “</a:t>
            </a:r>
            <a:r>
              <a:rPr lang="en-US" dirty="0">
                <a:solidFill>
                  <a:srgbClr val="00B0F0"/>
                </a:solidFill>
              </a:rPr>
              <a:t>I realize that all my life, I’ve been an outsider. I splatter bits of myself all over the screen”</a:t>
            </a:r>
            <a:r>
              <a:rPr lang="en-US" dirty="0" smtClean="0">
                <a:solidFill>
                  <a:srgbClr val="00B0F0"/>
                </a:solidFill>
              </a:rPr>
              <a:t> (397</a:t>
            </a:r>
            <a:r>
              <a:rPr lang="en-US" dirty="0">
                <a:solidFill>
                  <a:srgbClr val="00B0F0"/>
                </a:solidFill>
              </a:rPr>
              <a:t>).</a:t>
            </a:r>
          </a:p>
          <a:p>
            <a:endParaRPr lang="en-US" dirty="0"/>
          </a:p>
          <a:p>
            <a:endParaRPr lang="en-US" dirty="0" smtClean="0"/>
          </a:p>
        </p:txBody>
      </p:sp>
    </p:spTree>
    <p:extLst>
      <p:ext uri="{BB962C8B-B14F-4D97-AF65-F5344CB8AC3E}">
        <p14:creationId xmlns:p14="http://schemas.microsoft.com/office/powerpoint/2010/main" val="573753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page</a:t>
            </a:r>
            <a:endParaRPr lang="en-US" dirty="0"/>
          </a:p>
        </p:txBody>
      </p:sp>
      <p:sp>
        <p:nvSpPr>
          <p:cNvPr id="3" name="Content Placeholder 2"/>
          <p:cNvSpPr>
            <a:spLocks noGrp="1"/>
          </p:cNvSpPr>
          <p:nvPr>
            <p:ph idx="1"/>
          </p:nvPr>
        </p:nvSpPr>
        <p:spPr>
          <a:xfrm>
            <a:off x="822960" y="1100629"/>
            <a:ext cx="7520940" cy="2175972"/>
          </a:xfrm>
        </p:spPr>
        <p:txBody>
          <a:bodyPr/>
          <a:lstStyle/>
          <a:p>
            <a:r>
              <a:rPr lang="en-US" dirty="0" smtClean="0"/>
              <a:t>Page from a website.</a:t>
            </a:r>
          </a:p>
          <a:p>
            <a:r>
              <a:rPr lang="en-US" dirty="0"/>
              <a:t>Editor, author, or compiler name (if available). </a:t>
            </a:r>
            <a:r>
              <a:rPr lang="en-US" i="1" dirty="0"/>
              <a:t>Name of Site</a:t>
            </a:r>
            <a:r>
              <a:rPr lang="en-US" dirty="0"/>
              <a:t>. Version number. Name of institution/organization affiliated with the site (sponsor or publisher), date of resource creation (if available). Medium of publication. Date of access</a:t>
            </a:r>
            <a:r>
              <a:rPr lang="en-US" dirty="0" smtClean="0"/>
              <a:t>.</a:t>
            </a:r>
          </a:p>
          <a:p>
            <a:endParaRPr lang="en-US" dirty="0"/>
          </a:p>
          <a:p>
            <a:r>
              <a:rPr lang="en-US" dirty="0"/>
              <a:t>"How to Make Vegetarian Chili." </a:t>
            </a:r>
            <a:r>
              <a:rPr lang="en-US" i="1" dirty="0" err="1"/>
              <a:t>eHow</a:t>
            </a:r>
            <a:r>
              <a:rPr lang="en-US" dirty="0"/>
              <a:t>. Demand Media, </a:t>
            </a:r>
            <a:r>
              <a:rPr lang="en-US" dirty="0" err="1"/>
              <a:t>n.d.</a:t>
            </a:r>
            <a:r>
              <a:rPr lang="en-US" dirty="0"/>
              <a:t> Web. 24 Feb. 2009</a:t>
            </a:r>
            <a:r>
              <a:rPr lang="en-US" dirty="0" smtClean="0"/>
              <a:t>.</a:t>
            </a:r>
          </a:p>
          <a:p>
            <a:endParaRPr lang="en-US" dirty="0"/>
          </a:p>
          <a:p>
            <a:endParaRPr lang="en-US" dirty="0"/>
          </a:p>
        </p:txBody>
      </p:sp>
      <p:sp>
        <p:nvSpPr>
          <p:cNvPr id="4" name="Title 1"/>
          <p:cNvSpPr txBox="1">
            <a:spLocks/>
          </p:cNvSpPr>
          <p:nvPr/>
        </p:nvSpPr>
        <p:spPr>
          <a:xfrm>
            <a:off x="762000" y="3124200"/>
            <a:ext cx="7520940" cy="1676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t>Let’s try one out.</a:t>
            </a:r>
          </a:p>
          <a:p>
            <a:r>
              <a:rPr lang="en-US" dirty="0"/>
              <a:t>Go to: </a:t>
            </a:r>
            <a:r>
              <a:rPr lang="en-US" sz="1800" dirty="0">
                <a:hlinkClick r:id="rId2"/>
              </a:rPr>
              <a:t>http://www.tuskegee.edu/about_us/centers_of_excellence/bioethics_center/about_the_usphs_syphilis_study.aspx</a:t>
            </a:r>
            <a:endParaRPr lang="en-US" sz="1800" dirty="0"/>
          </a:p>
        </p:txBody>
      </p:sp>
    </p:spTree>
    <p:extLst>
      <p:ext uri="{BB962C8B-B14F-4D97-AF65-F5344CB8AC3E}">
        <p14:creationId xmlns:p14="http://schemas.microsoft.com/office/powerpoint/2010/main" val="1889499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a:t>
            </a:r>
            <a:endParaRPr lang="en-US" dirty="0"/>
          </a:p>
        </p:txBody>
      </p:sp>
      <p:sp>
        <p:nvSpPr>
          <p:cNvPr id="3" name="Content Placeholder 2"/>
          <p:cNvSpPr>
            <a:spLocks noGrp="1"/>
          </p:cNvSpPr>
          <p:nvPr>
            <p:ph idx="1"/>
          </p:nvPr>
        </p:nvSpPr>
        <p:spPr>
          <a:xfrm>
            <a:off x="228600" y="1100628"/>
            <a:ext cx="8610600" cy="3579849"/>
          </a:xfrm>
        </p:spPr>
        <p:txBody>
          <a:bodyPr/>
          <a:lstStyle/>
          <a:p>
            <a:r>
              <a:rPr lang="en-US" sz="3600" b="0" dirty="0" smtClean="0"/>
              <a:t>“About the USPHS Syphilis Study.” </a:t>
            </a:r>
            <a:r>
              <a:rPr lang="en-US" sz="3600" b="0" i="1" dirty="0"/>
              <a:t>National Center for Bioethics in Research and Health </a:t>
            </a:r>
            <a:r>
              <a:rPr lang="en-US" sz="3600" b="0" i="1" dirty="0" smtClean="0"/>
              <a:t>Care. </a:t>
            </a:r>
            <a:r>
              <a:rPr lang="en-US" sz="3600" b="0" dirty="0" smtClean="0"/>
              <a:t>Tuskegee University, 2013. Web. 23 Oct. 2013.</a:t>
            </a:r>
            <a:endParaRPr lang="en-US" sz="3600" b="0" i="1" dirty="0"/>
          </a:p>
          <a:p>
            <a:endParaRPr lang="en-US" dirty="0"/>
          </a:p>
        </p:txBody>
      </p:sp>
    </p:spTree>
    <p:extLst>
      <p:ext uri="{BB962C8B-B14F-4D97-AF65-F5344CB8AC3E}">
        <p14:creationId xmlns:p14="http://schemas.microsoft.com/office/powerpoint/2010/main" val="54841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article from an online database</a:t>
            </a:r>
            <a:endParaRPr lang="en-US" dirty="0"/>
          </a:p>
        </p:txBody>
      </p:sp>
      <p:sp>
        <p:nvSpPr>
          <p:cNvPr id="3" name="Content Placeholder 2"/>
          <p:cNvSpPr>
            <a:spLocks noGrp="1"/>
          </p:cNvSpPr>
          <p:nvPr>
            <p:ph idx="1"/>
          </p:nvPr>
        </p:nvSpPr>
        <p:spPr/>
        <p:txBody>
          <a:bodyPr/>
          <a:lstStyle/>
          <a:p>
            <a:r>
              <a:rPr lang="en-US" dirty="0" smtClean="0"/>
              <a:t>Last Name, First Name. “Article Title.” </a:t>
            </a:r>
            <a:r>
              <a:rPr lang="en-US" i="1" dirty="0" smtClean="0"/>
              <a:t>Journal Title </a:t>
            </a:r>
            <a:r>
              <a:rPr lang="en-US" dirty="0" smtClean="0"/>
              <a:t>Volume #.Issue# (Year published): page range. </a:t>
            </a:r>
            <a:r>
              <a:rPr lang="en-US" i="1" dirty="0" smtClean="0"/>
              <a:t>Database Name. </a:t>
            </a:r>
            <a:r>
              <a:rPr lang="en-US" dirty="0" smtClean="0"/>
              <a:t>Web. Date Accessed.</a:t>
            </a:r>
          </a:p>
          <a:p>
            <a:endParaRPr lang="en-US" dirty="0"/>
          </a:p>
          <a:p>
            <a:r>
              <a:rPr lang="en-US" dirty="0" err="1"/>
              <a:t>Langhamer</a:t>
            </a:r>
            <a:r>
              <a:rPr lang="en-US" dirty="0"/>
              <a:t>, Claire. “Love and Courtship in Mid-Twentieth-Century England.” </a:t>
            </a:r>
            <a:r>
              <a:rPr lang="en-US" i="1" dirty="0"/>
              <a:t>Historical Journal</a:t>
            </a:r>
            <a:r>
              <a:rPr lang="en-US" dirty="0"/>
              <a:t> 50.1 (2007): 173-96. </a:t>
            </a:r>
            <a:r>
              <a:rPr lang="en-US" i="1" dirty="0" err="1"/>
              <a:t>ProQuest</a:t>
            </a:r>
            <a:r>
              <a:rPr lang="en-US" dirty="0"/>
              <a:t>. Web. 27 May 2009</a:t>
            </a:r>
            <a:r>
              <a:rPr lang="en-US" dirty="0" smtClean="0"/>
              <a:t>.</a:t>
            </a:r>
          </a:p>
          <a:p>
            <a:endParaRPr lang="en-US" dirty="0"/>
          </a:p>
          <a:p>
            <a:r>
              <a:rPr lang="en-US" dirty="0" smtClean="0"/>
              <a:t>TRY ONE OUT for yourself</a:t>
            </a:r>
          </a:p>
          <a:p>
            <a:endParaRPr lang="en-US" dirty="0"/>
          </a:p>
          <a:p>
            <a:r>
              <a:rPr lang="en-US" dirty="0" smtClean="0"/>
              <a:t>Go to </a:t>
            </a:r>
            <a:r>
              <a:rPr lang="en-US" dirty="0"/>
              <a:t>this link: </a:t>
            </a:r>
            <a:r>
              <a:rPr lang="en-US" dirty="0">
                <a:hlinkClick r:id="rId2"/>
              </a:rPr>
              <a:t>http://people.virginia.edu/~ent3c/papers2/three_laws.pdf</a:t>
            </a:r>
            <a:endParaRPr lang="en-US" dirty="0"/>
          </a:p>
        </p:txBody>
      </p:sp>
    </p:spTree>
    <p:extLst>
      <p:ext uri="{BB962C8B-B14F-4D97-AF65-F5344CB8AC3E}">
        <p14:creationId xmlns:p14="http://schemas.microsoft.com/office/powerpoint/2010/main" val="4169862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520940" cy="548640"/>
          </a:xfrm>
        </p:spPr>
        <p:txBody>
          <a:bodyPr/>
          <a:lstStyle/>
          <a:p>
            <a:r>
              <a:rPr lang="en-US" dirty="0" smtClean="0"/>
              <a:t>Citation</a:t>
            </a:r>
            <a:endParaRPr lang="en-US" dirty="0"/>
          </a:p>
        </p:txBody>
      </p:sp>
      <p:sp>
        <p:nvSpPr>
          <p:cNvPr id="3" name="Content Placeholder 2"/>
          <p:cNvSpPr>
            <a:spLocks noGrp="1"/>
          </p:cNvSpPr>
          <p:nvPr>
            <p:ph idx="1"/>
          </p:nvPr>
        </p:nvSpPr>
        <p:spPr>
          <a:xfrm>
            <a:off x="228600" y="762000"/>
            <a:ext cx="8534400" cy="4343400"/>
          </a:xfrm>
        </p:spPr>
        <p:txBody>
          <a:bodyPr>
            <a:normAutofit fontScale="85000" lnSpcReduction="20000"/>
          </a:bodyPr>
          <a:lstStyle/>
          <a:p>
            <a:r>
              <a:rPr lang="en-US" sz="3600" b="0" dirty="0" err="1" smtClean="0"/>
              <a:t>Turkheimer</a:t>
            </a:r>
            <a:r>
              <a:rPr lang="en-US" sz="3600" b="0" dirty="0" smtClean="0"/>
              <a:t>, Eric. “Three Laws of Behavior Genetics and What They Mean.” </a:t>
            </a:r>
            <a:r>
              <a:rPr lang="en-US" sz="3600" b="0" i="1" dirty="0" smtClean="0"/>
              <a:t>Current Directions in Psychological Science 9.5 (2000): 160-164. Web. 23 Oct. 2013.</a:t>
            </a:r>
          </a:p>
          <a:p>
            <a:endParaRPr lang="en-US" sz="3600" b="0" i="1" dirty="0"/>
          </a:p>
          <a:p>
            <a:r>
              <a:rPr lang="en-US" sz="3600" b="0" i="1" dirty="0" smtClean="0"/>
              <a:t>Use this one if you find an article on the web. If you find an article through </a:t>
            </a:r>
            <a:r>
              <a:rPr lang="en-US" sz="3600" b="0" i="1" dirty="0" err="1" smtClean="0"/>
              <a:t>Ebscohost</a:t>
            </a:r>
            <a:r>
              <a:rPr lang="en-US" sz="3600" b="0" i="1" dirty="0" smtClean="0"/>
              <a:t> or Academic Search Premier, add the database name before “Web” and make sure to italicize the database name.</a:t>
            </a:r>
            <a:endParaRPr lang="en-US" sz="3200" b="0" dirty="0"/>
          </a:p>
        </p:txBody>
      </p:sp>
    </p:spTree>
    <p:extLst>
      <p:ext uri="{BB962C8B-B14F-4D97-AF65-F5344CB8AC3E}">
        <p14:creationId xmlns:p14="http://schemas.microsoft.com/office/powerpoint/2010/main" val="3659503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I quote or paraphrase?</a:t>
            </a:r>
            <a:endParaRPr lang="en-US" dirty="0"/>
          </a:p>
        </p:txBody>
      </p:sp>
      <p:sp>
        <p:nvSpPr>
          <p:cNvPr id="3" name="Content Placeholder 2"/>
          <p:cNvSpPr>
            <a:spLocks noGrp="1"/>
          </p:cNvSpPr>
          <p:nvPr>
            <p:ph idx="1"/>
          </p:nvPr>
        </p:nvSpPr>
        <p:spPr>
          <a:xfrm>
            <a:off x="822960" y="1100628"/>
            <a:ext cx="7520940" cy="3852372"/>
          </a:xfrm>
        </p:spPr>
        <p:txBody>
          <a:bodyPr>
            <a:normAutofit fontScale="85000" lnSpcReduction="10000"/>
          </a:bodyPr>
          <a:lstStyle/>
          <a:p>
            <a:r>
              <a:rPr lang="en-US" sz="3200" dirty="0" smtClean="0"/>
              <a:t>1.)	When </a:t>
            </a:r>
            <a:r>
              <a:rPr lang="en-US" sz="3200" dirty="0"/>
              <a:t>you use another person’s </a:t>
            </a:r>
            <a:r>
              <a:rPr lang="en-US" sz="3200" dirty="0" smtClean="0"/>
              <a:t>words </a:t>
            </a:r>
            <a:r>
              <a:rPr lang="en-US" sz="3200" dirty="0"/>
              <a:t>or </a:t>
            </a:r>
            <a:r>
              <a:rPr lang="en-US" sz="3200" dirty="0" smtClean="0"/>
              <a:t>	ideas</a:t>
            </a:r>
            <a:endParaRPr lang="en-US" sz="3200" dirty="0"/>
          </a:p>
          <a:p>
            <a:r>
              <a:rPr lang="en-US" sz="3200" dirty="0" smtClean="0"/>
              <a:t>2.)	Use </a:t>
            </a:r>
            <a:r>
              <a:rPr lang="en-US" sz="3200" dirty="0"/>
              <a:t>quotations and paraphrases in </a:t>
            </a:r>
            <a:r>
              <a:rPr lang="en-US" sz="3200" dirty="0" smtClean="0"/>
              <a:t>	strategically </a:t>
            </a:r>
            <a:r>
              <a:rPr lang="en-US" sz="3200" dirty="0"/>
              <a:t>selected moments.</a:t>
            </a:r>
          </a:p>
          <a:p>
            <a:r>
              <a:rPr lang="en-US" sz="3200" dirty="0" smtClean="0"/>
              <a:t>3.)	Using </a:t>
            </a:r>
            <a:r>
              <a:rPr lang="en-US" sz="3200" dirty="0"/>
              <a:t>as much evidence as possible </a:t>
            </a:r>
            <a:r>
              <a:rPr lang="en-US" sz="3200" dirty="0" smtClean="0"/>
              <a:t>	from 	sources </a:t>
            </a:r>
            <a:r>
              <a:rPr lang="en-US" sz="3200" dirty="0"/>
              <a:t>to make your point is </a:t>
            </a:r>
            <a:r>
              <a:rPr lang="en-US" sz="3200" dirty="0" smtClean="0"/>
              <a:t>essential.</a:t>
            </a:r>
          </a:p>
          <a:p>
            <a:r>
              <a:rPr lang="en-US" sz="3200" dirty="0" smtClean="0"/>
              <a:t>4.)	 </a:t>
            </a:r>
            <a:r>
              <a:rPr lang="en-US" sz="3200" dirty="0"/>
              <a:t>Using too many quotations does not </a:t>
            </a:r>
            <a:r>
              <a:rPr lang="en-US" sz="3200" dirty="0" smtClean="0"/>
              <a:t>	highlight </a:t>
            </a:r>
            <a:r>
              <a:rPr lang="en-US" sz="3200" dirty="0"/>
              <a:t>any of your own original thinking</a:t>
            </a:r>
          </a:p>
          <a:p>
            <a:endParaRPr lang="en-US" sz="3200" dirty="0" smtClean="0"/>
          </a:p>
          <a:p>
            <a:endParaRPr lang="en-US" dirty="0"/>
          </a:p>
        </p:txBody>
      </p:sp>
    </p:spTree>
    <p:extLst>
      <p:ext uri="{BB962C8B-B14F-4D97-AF65-F5344CB8AC3E}">
        <p14:creationId xmlns:p14="http://schemas.microsoft.com/office/powerpoint/2010/main" val="3078672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time you cite</a:t>
            </a:r>
            <a:endParaRPr lang="en-US" dirty="0"/>
          </a:p>
        </p:txBody>
      </p:sp>
      <p:sp>
        <p:nvSpPr>
          <p:cNvPr id="3" name="Content Placeholder 2"/>
          <p:cNvSpPr>
            <a:spLocks noGrp="1"/>
          </p:cNvSpPr>
          <p:nvPr>
            <p:ph idx="1"/>
          </p:nvPr>
        </p:nvSpPr>
        <p:spPr>
          <a:xfrm>
            <a:off x="822960" y="1100628"/>
            <a:ext cx="7520940" cy="3852372"/>
          </a:xfrm>
        </p:spPr>
        <p:txBody>
          <a:bodyPr>
            <a:normAutofit/>
          </a:bodyPr>
          <a:lstStyle/>
          <a:p>
            <a:r>
              <a:rPr lang="en-US" b="0" dirty="0" smtClean="0"/>
              <a:t>Introduce the author’s full </a:t>
            </a:r>
            <a:r>
              <a:rPr lang="en-US" b="0" dirty="0" smtClean="0"/>
              <a:t>name, title </a:t>
            </a:r>
            <a:r>
              <a:rPr lang="en-US" b="0" dirty="0" smtClean="0"/>
              <a:t>of the article, and </a:t>
            </a:r>
            <a:r>
              <a:rPr lang="en-US" b="0" dirty="0" smtClean="0"/>
              <a:t>page </a:t>
            </a:r>
            <a:r>
              <a:rPr lang="en-US" b="0" dirty="0" smtClean="0"/>
              <a:t>number. </a:t>
            </a:r>
          </a:p>
          <a:p>
            <a:r>
              <a:rPr lang="en-US" b="0" dirty="0" smtClean="0"/>
              <a:t>Example 1:</a:t>
            </a:r>
          </a:p>
          <a:p>
            <a:r>
              <a:rPr lang="en-US" sz="2000" b="0" dirty="0" smtClean="0">
                <a:solidFill>
                  <a:srgbClr val="00B0F0"/>
                </a:solidFill>
              </a:rPr>
              <a:t>In the </a:t>
            </a:r>
            <a:r>
              <a:rPr lang="en-US" sz="2000" b="0" i="1" dirty="0" smtClean="0">
                <a:solidFill>
                  <a:srgbClr val="00B0F0"/>
                </a:solidFill>
              </a:rPr>
              <a:t>Time </a:t>
            </a:r>
            <a:r>
              <a:rPr lang="en-US" sz="2000" b="0" dirty="0" smtClean="0">
                <a:solidFill>
                  <a:srgbClr val="00B0F0"/>
                </a:solidFill>
              </a:rPr>
              <a:t>magazine article “The Case Against Summer Vacation,” </a:t>
            </a:r>
            <a:r>
              <a:rPr lang="en-US" sz="2000" b="0" dirty="0">
                <a:solidFill>
                  <a:srgbClr val="00B0F0"/>
                </a:solidFill>
              </a:rPr>
              <a:t>David Von </a:t>
            </a:r>
            <a:r>
              <a:rPr lang="en-US" sz="2000" b="0" dirty="0" err="1" smtClean="0">
                <a:solidFill>
                  <a:srgbClr val="00B0F0"/>
                </a:solidFill>
              </a:rPr>
              <a:t>Drehle</a:t>
            </a:r>
            <a:r>
              <a:rPr lang="en-US" sz="2000" b="0" dirty="0">
                <a:solidFill>
                  <a:srgbClr val="00B0F0"/>
                </a:solidFill>
              </a:rPr>
              <a:t> </a:t>
            </a:r>
            <a:r>
              <a:rPr lang="en-US" sz="2000" b="0" dirty="0" smtClean="0">
                <a:solidFill>
                  <a:srgbClr val="00B0F0"/>
                </a:solidFill>
              </a:rPr>
              <a:t>argues, “larking through summer is a luxury we can’t afford” </a:t>
            </a:r>
            <a:r>
              <a:rPr lang="en-US" sz="2000" b="0" dirty="0" smtClean="0">
                <a:solidFill>
                  <a:srgbClr val="00B0F0"/>
                </a:solidFill>
              </a:rPr>
              <a:t>(1</a:t>
            </a:r>
            <a:r>
              <a:rPr lang="en-US" sz="2000" b="0" dirty="0" smtClean="0">
                <a:solidFill>
                  <a:srgbClr val="00B0F0"/>
                </a:solidFill>
              </a:rPr>
              <a:t>).</a:t>
            </a:r>
          </a:p>
          <a:p>
            <a:r>
              <a:rPr lang="en-US" b="0" dirty="0" smtClean="0"/>
              <a:t>Example 2:</a:t>
            </a:r>
          </a:p>
          <a:p>
            <a:r>
              <a:rPr lang="en-US" sz="2000" b="0" dirty="0" smtClean="0">
                <a:solidFill>
                  <a:srgbClr val="00B0F0"/>
                </a:solidFill>
              </a:rPr>
              <a:t>In the </a:t>
            </a:r>
            <a:r>
              <a:rPr lang="en-US" sz="2000" b="0" i="1" dirty="0" smtClean="0">
                <a:solidFill>
                  <a:srgbClr val="00B0F0"/>
                </a:solidFill>
              </a:rPr>
              <a:t>Los Angeles Times </a:t>
            </a:r>
            <a:r>
              <a:rPr lang="en-US" sz="2000" b="0" dirty="0" smtClean="0">
                <a:solidFill>
                  <a:srgbClr val="00B0F0"/>
                </a:solidFill>
              </a:rPr>
              <a:t>article “ A Lesson in the Value of Summer Vacation,” Joe Matthews explains that </a:t>
            </a:r>
            <a:r>
              <a:rPr lang="en-US" sz="2000" b="0" i="1" dirty="0" smtClean="0">
                <a:solidFill>
                  <a:srgbClr val="00B0F0"/>
                </a:solidFill>
              </a:rPr>
              <a:t>“[s]</a:t>
            </a:r>
            <a:r>
              <a:rPr lang="en-US" sz="2000" b="0" i="1" dirty="0" err="1" smtClean="0">
                <a:solidFill>
                  <a:srgbClr val="00B0F0"/>
                </a:solidFill>
              </a:rPr>
              <a:t>chool</a:t>
            </a:r>
            <a:r>
              <a:rPr lang="en-US" sz="2000" b="0" i="1" dirty="0" smtClean="0">
                <a:solidFill>
                  <a:srgbClr val="00B0F0"/>
                </a:solidFill>
              </a:rPr>
              <a:t> officials, battling absenteeism, saw little advantage in opening schools on summer days or on holidays when many students wouldn’t show up” (12).</a:t>
            </a:r>
            <a:endParaRPr lang="en-US" sz="2000" b="0" dirty="0">
              <a:solidFill>
                <a:srgbClr val="00B0F0"/>
              </a:solidFill>
            </a:endParaRPr>
          </a:p>
        </p:txBody>
      </p:sp>
    </p:spTree>
    <p:extLst>
      <p:ext uri="{BB962C8B-B14F-4D97-AF65-F5344CB8AC3E}">
        <p14:creationId xmlns:p14="http://schemas.microsoft.com/office/powerpoint/2010/main" val="4072286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520940" cy="548640"/>
          </a:xfrm>
        </p:spPr>
        <p:txBody>
          <a:bodyPr/>
          <a:lstStyle/>
          <a:p>
            <a:r>
              <a:rPr lang="en-US" dirty="0" smtClean="0"/>
              <a:t>Subsequent citations</a:t>
            </a:r>
            <a:endParaRPr lang="en-US" dirty="0"/>
          </a:p>
        </p:txBody>
      </p:sp>
      <p:sp>
        <p:nvSpPr>
          <p:cNvPr id="3" name="Content Placeholder 2"/>
          <p:cNvSpPr>
            <a:spLocks noGrp="1"/>
          </p:cNvSpPr>
          <p:nvPr>
            <p:ph idx="1"/>
          </p:nvPr>
        </p:nvSpPr>
        <p:spPr>
          <a:xfrm>
            <a:off x="381000" y="914400"/>
            <a:ext cx="7520940" cy="347172"/>
          </a:xfrm>
        </p:spPr>
        <p:txBody>
          <a:bodyPr/>
          <a:lstStyle/>
          <a:p>
            <a:r>
              <a:rPr lang="en-US" dirty="0" smtClean="0"/>
              <a:t>Use only last name of author(s)</a:t>
            </a:r>
            <a:endParaRPr lang="en-US" dirty="0"/>
          </a:p>
        </p:txBody>
      </p:sp>
      <p:sp>
        <p:nvSpPr>
          <p:cNvPr id="4" name="Content Placeholder 2"/>
          <p:cNvSpPr txBox="1">
            <a:spLocks/>
          </p:cNvSpPr>
          <p:nvPr/>
        </p:nvSpPr>
        <p:spPr>
          <a:xfrm>
            <a:off x="838200" y="1602420"/>
            <a:ext cx="7520940" cy="335058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1700" b="0" dirty="0" smtClean="0"/>
              <a:t>Example 1:</a:t>
            </a:r>
            <a:endParaRPr lang="en-US" sz="1700" b="0" dirty="0"/>
          </a:p>
          <a:p>
            <a:r>
              <a:rPr lang="en-US" sz="2000" b="0" dirty="0" smtClean="0">
                <a:solidFill>
                  <a:srgbClr val="00B0F0"/>
                </a:solidFill>
              </a:rPr>
              <a:t>Von </a:t>
            </a:r>
            <a:r>
              <a:rPr lang="en-US" sz="2000" b="0" dirty="0" err="1">
                <a:solidFill>
                  <a:srgbClr val="00B0F0"/>
                </a:solidFill>
              </a:rPr>
              <a:t>Drehle</a:t>
            </a:r>
            <a:r>
              <a:rPr lang="en-US" sz="2000" b="0" dirty="0">
                <a:solidFill>
                  <a:srgbClr val="00B0F0"/>
                </a:solidFill>
              </a:rPr>
              <a:t> argues, “larking through summer is a luxury we can’t afford </a:t>
            </a:r>
            <a:r>
              <a:rPr lang="en-US" sz="2000" b="0" dirty="0" smtClean="0">
                <a:solidFill>
                  <a:srgbClr val="00B0F0"/>
                </a:solidFill>
              </a:rPr>
              <a:t>(</a:t>
            </a:r>
            <a:r>
              <a:rPr lang="en-US" sz="2000" b="0" dirty="0">
                <a:solidFill>
                  <a:srgbClr val="00B0F0"/>
                </a:solidFill>
              </a:rPr>
              <a:t>3</a:t>
            </a:r>
            <a:r>
              <a:rPr lang="en-US" sz="2000" b="0" dirty="0" smtClean="0">
                <a:solidFill>
                  <a:srgbClr val="00B0F0"/>
                </a:solidFill>
              </a:rPr>
              <a:t>).</a:t>
            </a:r>
            <a:endParaRPr lang="en-US" sz="2000" b="0" dirty="0">
              <a:solidFill>
                <a:srgbClr val="00B0F0"/>
              </a:solidFill>
            </a:endParaRPr>
          </a:p>
          <a:p>
            <a:r>
              <a:rPr lang="en-US" sz="1700" b="0" dirty="0"/>
              <a:t>Example 2:</a:t>
            </a:r>
          </a:p>
          <a:p>
            <a:r>
              <a:rPr lang="en-US" sz="2000" b="0" dirty="0" smtClean="0">
                <a:solidFill>
                  <a:srgbClr val="00B0F0"/>
                </a:solidFill>
              </a:rPr>
              <a:t>Matthews </a:t>
            </a:r>
            <a:r>
              <a:rPr lang="en-US" sz="2000" b="0" dirty="0">
                <a:solidFill>
                  <a:srgbClr val="00B0F0"/>
                </a:solidFill>
              </a:rPr>
              <a:t>explains that </a:t>
            </a:r>
            <a:r>
              <a:rPr lang="en-US" sz="2000" b="0" i="1" dirty="0">
                <a:solidFill>
                  <a:srgbClr val="00B0F0"/>
                </a:solidFill>
              </a:rPr>
              <a:t>“[s]</a:t>
            </a:r>
            <a:r>
              <a:rPr lang="en-US" sz="2000" b="0" i="1" dirty="0" err="1">
                <a:solidFill>
                  <a:srgbClr val="00B0F0"/>
                </a:solidFill>
              </a:rPr>
              <a:t>chool</a:t>
            </a:r>
            <a:r>
              <a:rPr lang="en-US" sz="2000" b="0" i="1" dirty="0">
                <a:solidFill>
                  <a:srgbClr val="00B0F0"/>
                </a:solidFill>
              </a:rPr>
              <a:t> officials, battling absenteeism, saw little advantage in opening schools on summer days or on holidays when many students wouldn’t show up” </a:t>
            </a:r>
            <a:r>
              <a:rPr lang="en-US" sz="2000" b="0" i="1" dirty="0" smtClean="0">
                <a:solidFill>
                  <a:srgbClr val="00B0F0"/>
                </a:solidFill>
              </a:rPr>
              <a:t>(12).</a:t>
            </a:r>
          </a:p>
          <a:p>
            <a:r>
              <a:rPr lang="en-US" sz="1700" b="0" dirty="0"/>
              <a:t>Example </a:t>
            </a:r>
            <a:r>
              <a:rPr lang="en-US" sz="1700" b="0" dirty="0" smtClean="0"/>
              <a:t>3 (Paraphrase):</a:t>
            </a:r>
            <a:endParaRPr lang="en-US" sz="1700" b="0" dirty="0"/>
          </a:p>
          <a:p>
            <a:r>
              <a:rPr lang="en-US" sz="2000" b="0" dirty="0">
                <a:solidFill>
                  <a:srgbClr val="00B0F0"/>
                </a:solidFill>
              </a:rPr>
              <a:t>Despite criticism, Johnston agrees that smoking should be banned in all public places (67).</a:t>
            </a:r>
          </a:p>
        </p:txBody>
      </p:sp>
    </p:spTree>
    <p:extLst>
      <p:ext uri="{BB962C8B-B14F-4D97-AF65-F5344CB8AC3E}">
        <p14:creationId xmlns:p14="http://schemas.microsoft.com/office/powerpoint/2010/main" val="755159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520940" cy="548640"/>
          </a:xfrm>
        </p:spPr>
        <p:txBody>
          <a:bodyPr/>
          <a:lstStyle/>
          <a:p>
            <a:r>
              <a:rPr lang="en-US" dirty="0"/>
              <a:t>Subsequent citations</a:t>
            </a:r>
          </a:p>
        </p:txBody>
      </p:sp>
      <p:sp>
        <p:nvSpPr>
          <p:cNvPr id="3" name="Content Placeholder 2"/>
          <p:cNvSpPr>
            <a:spLocks noGrp="1"/>
          </p:cNvSpPr>
          <p:nvPr>
            <p:ph idx="1"/>
          </p:nvPr>
        </p:nvSpPr>
        <p:spPr>
          <a:xfrm>
            <a:off x="381000" y="685800"/>
            <a:ext cx="7520940" cy="880571"/>
          </a:xfrm>
        </p:spPr>
        <p:txBody>
          <a:bodyPr>
            <a:normAutofit/>
          </a:bodyPr>
          <a:lstStyle/>
          <a:p>
            <a:r>
              <a:rPr lang="en-US" dirty="0" smtClean="0"/>
              <a:t>1.) If you don’t mention the author in you sentence, you will put their last name and </a:t>
            </a:r>
            <a:r>
              <a:rPr lang="en-US" dirty="0" smtClean="0"/>
              <a:t>page number </a:t>
            </a:r>
            <a:r>
              <a:rPr lang="en-US" dirty="0" smtClean="0"/>
              <a:t>in the parenthetical citation</a:t>
            </a:r>
            <a:endParaRPr lang="en-US" dirty="0"/>
          </a:p>
        </p:txBody>
      </p:sp>
      <p:sp>
        <p:nvSpPr>
          <p:cNvPr id="4" name="Content Placeholder 2"/>
          <p:cNvSpPr txBox="1">
            <a:spLocks/>
          </p:cNvSpPr>
          <p:nvPr/>
        </p:nvSpPr>
        <p:spPr>
          <a:xfrm>
            <a:off x="381000" y="1371600"/>
            <a:ext cx="7520940" cy="3505200"/>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b="0" dirty="0"/>
              <a:t>Example 1:</a:t>
            </a:r>
          </a:p>
          <a:p>
            <a:r>
              <a:rPr lang="en-US" b="0" dirty="0" smtClean="0">
                <a:solidFill>
                  <a:srgbClr val="00B0F0"/>
                </a:solidFill>
              </a:rPr>
              <a:t>Learning loss in the summer is unfairly distributed among students from different backgrounds: “better-off kids held steady or continued to make progress . . . , but disadvantaged students fell back” (Von </a:t>
            </a:r>
            <a:r>
              <a:rPr lang="en-US" b="0" dirty="0" err="1" smtClean="0">
                <a:solidFill>
                  <a:srgbClr val="00B0F0"/>
                </a:solidFill>
              </a:rPr>
              <a:t>Drehle</a:t>
            </a:r>
            <a:r>
              <a:rPr lang="en-US" b="0" dirty="0" smtClean="0">
                <a:solidFill>
                  <a:srgbClr val="00B0F0"/>
                </a:solidFill>
              </a:rPr>
              <a:t> 3</a:t>
            </a:r>
            <a:r>
              <a:rPr lang="en-US" b="0" dirty="0" smtClean="0">
                <a:solidFill>
                  <a:srgbClr val="00B0F0"/>
                </a:solidFill>
              </a:rPr>
              <a:t>).</a:t>
            </a:r>
          </a:p>
          <a:p>
            <a:r>
              <a:rPr lang="en-US" b="0" dirty="0"/>
              <a:t>Example </a:t>
            </a:r>
            <a:r>
              <a:rPr lang="en-US" b="0" dirty="0" smtClean="0"/>
              <a:t>2:</a:t>
            </a:r>
            <a:endParaRPr lang="en-US" b="0" dirty="0"/>
          </a:p>
          <a:p>
            <a:r>
              <a:rPr lang="en-US" b="0" dirty="0" smtClean="0">
                <a:solidFill>
                  <a:srgbClr val="00B0F0"/>
                </a:solidFill>
              </a:rPr>
              <a:t>The history of summer vacation for students in the United states has “created a culture of summer, of freedom and romance and personal growth” (Matthews 19).</a:t>
            </a:r>
          </a:p>
          <a:p>
            <a:r>
              <a:rPr lang="en-US" b="0" dirty="0" smtClean="0"/>
              <a:t>Example 3 (Paraphrase): </a:t>
            </a:r>
          </a:p>
          <a:p>
            <a:r>
              <a:rPr lang="en-US" b="0" dirty="0">
                <a:solidFill>
                  <a:srgbClr val="00B0F0"/>
                </a:solidFill>
              </a:rPr>
              <a:t>By calling them ignorant, the author implies that they were unschooled and narrow minded (Jackson 68)</a:t>
            </a:r>
          </a:p>
        </p:txBody>
      </p:sp>
    </p:spTree>
    <p:extLst>
      <p:ext uri="{BB962C8B-B14F-4D97-AF65-F5344CB8AC3E}">
        <p14:creationId xmlns:p14="http://schemas.microsoft.com/office/powerpoint/2010/main" val="2621687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direct quotes or paraphrases</a:t>
            </a:r>
            <a:endParaRPr lang="en-US" dirty="0"/>
          </a:p>
        </p:txBody>
      </p:sp>
      <p:sp>
        <p:nvSpPr>
          <p:cNvPr id="3" name="Content Placeholder 2"/>
          <p:cNvSpPr>
            <a:spLocks noGrp="1"/>
          </p:cNvSpPr>
          <p:nvPr>
            <p:ph idx="1"/>
          </p:nvPr>
        </p:nvSpPr>
        <p:spPr/>
        <p:txBody>
          <a:bodyPr>
            <a:noAutofit/>
          </a:bodyPr>
          <a:lstStyle/>
          <a:p>
            <a:r>
              <a:rPr lang="en-US" sz="2400" dirty="0" smtClean="0"/>
              <a:t>1.) Lead in to the quote (provide an appropriate sentence that provides context for the quote you will use)</a:t>
            </a:r>
          </a:p>
          <a:p>
            <a:r>
              <a:rPr lang="en-US" sz="2400" dirty="0" smtClean="0"/>
              <a:t>2.) Attribute the quote (tell your reader who is speaking; Von </a:t>
            </a:r>
            <a:r>
              <a:rPr lang="en-US" sz="2400" dirty="0" err="1" smtClean="0"/>
              <a:t>Drehle’s</a:t>
            </a:r>
            <a:r>
              <a:rPr lang="en-US" sz="2400" dirty="0" smtClean="0"/>
              <a:t> article uses many sources. Look to him as a model. Does he introduce his sources?)</a:t>
            </a:r>
          </a:p>
          <a:p>
            <a:r>
              <a:rPr lang="en-US" sz="2400" dirty="0" smtClean="0"/>
              <a:t>3.) Provide a citation</a:t>
            </a:r>
          </a:p>
          <a:p>
            <a:r>
              <a:rPr lang="en-US" sz="2400" dirty="0" smtClean="0"/>
              <a:t>4.) Explain significance of the quote (how does the quote provide support or explanation of your paragraph’s main idea and to your thesis)</a:t>
            </a:r>
            <a:endParaRPr lang="en-US" sz="2400" dirty="0"/>
          </a:p>
        </p:txBody>
      </p:sp>
    </p:spTree>
    <p:extLst>
      <p:ext uri="{BB962C8B-B14F-4D97-AF65-F5344CB8AC3E}">
        <p14:creationId xmlns:p14="http://schemas.microsoft.com/office/powerpoint/2010/main" val="25544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Direct Quotation</a:t>
            </a:r>
            <a:endParaRPr lang="en-US"/>
          </a:p>
        </p:txBody>
      </p:sp>
      <p:sp>
        <p:nvSpPr>
          <p:cNvPr id="3" name="Content Placeholder 2"/>
          <p:cNvSpPr>
            <a:spLocks noGrp="1"/>
          </p:cNvSpPr>
          <p:nvPr>
            <p:ph idx="1"/>
          </p:nvPr>
        </p:nvSpPr>
        <p:spPr/>
        <p:txBody>
          <a:bodyPr>
            <a:normAutofit lnSpcReduction="10000"/>
          </a:bodyPr>
          <a:lstStyle/>
          <a:p>
            <a:r>
              <a:rPr lang="en-US" b="1" u="sng" dirty="0"/>
              <a:t>Ineffective Use of Quotation</a:t>
            </a:r>
          </a:p>
          <a:p>
            <a:r>
              <a:rPr lang="en-US" dirty="0"/>
              <a:t>Today, we are too </a:t>
            </a:r>
            <a:r>
              <a:rPr lang="en-US" dirty="0" smtClean="0"/>
              <a:t>self-centered</a:t>
            </a:r>
            <a:r>
              <a:rPr lang="en-US" dirty="0"/>
              <a:t>. “We </a:t>
            </a:r>
            <a:r>
              <a:rPr lang="en-US" dirty="0" smtClean="0"/>
              <a:t>are consumers-on-the-run </a:t>
            </a:r>
            <a:r>
              <a:rPr lang="en-US" dirty="0"/>
              <a:t>. . . the very </a:t>
            </a:r>
            <a:r>
              <a:rPr lang="en-US" dirty="0" smtClean="0"/>
              <a:t>notion </a:t>
            </a:r>
            <a:r>
              <a:rPr lang="en-US" dirty="0"/>
              <a:t>of the family meal as a </a:t>
            </a:r>
            <a:r>
              <a:rPr lang="en-US" dirty="0" smtClean="0"/>
              <a:t>sit-down occasion </a:t>
            </a:r>
            <a:r>
              <a:rPr lang="en-US" dirty="0"/>
              <a:t>is </a:t>
            </a:r>
            <a:r>
              <a:rPr lang="en-US" dirty="0" smtClean="0"/>
              <a:t>vanishing</a:t>
            </a:r>
            <a:r>
              <a:rPr lang="en-US" dirty="0"/>
              <a:t>. Adults and </a:t>
            </a:r>
            <a:r>
              <a:rPr lang="en-US" dirty="0" smtClean="0"/>
              <a:t>children </a:t>
            </a:r>
            <a:r>
              <a:rPr lang="en-US" dirty="0"/>
              <a:t>alike eat . . . on the way to </a:t>
            </a:r>
            <a:r>
              <a:rPr lang="en-US" dirty="0" smtClean="0"/>
              <a:t>their </a:t>
            </a:r>
            <a:r>
              <a:rPr lang="en-US" dirty="0"/>
              <a:t>next activity” (</a:t>
            </a:r>
            <a:r>
              <a:rPr lang="en-US" dirty="0" err="1"/>
              <a:t>Gleick</a:t>
            </a:r>
            <a:r>
              <a:rPr lang="en-US" dirty="0"/>
              <a:t> 148). </a:t>
            </a:r>
            <a:r>
              <a:rPr lang="en-US" dirty="0" smtClean="0"/>
              <a:t>Everything </a:t>
            </a:r>
            <a:r>
              <a:rPr lang="en-US" dirty="0"/>
              <a:t>is about what we want.</a:t>
            </a:r>
          </a:p>
          <a:p>
            <a:r>
              <a:rPr lang="en-US" b="1" u="sng" dirty="0"/>
              <a:t>A More Effective Use of Quotation</a:t>
            </a:r>
          </a:p>
          <a:p>
            <a:r>
              <a:rPr lang="en-US" dirty="0">
                <a:solidFill>
                  <a:srgbClr val="FF0000"/>
                </a:solidFill>
              </a:rPr>
              <a:t>Today, Americans are too </a:t>
            </a:r>
            <a:r>
              <a:rPr lang="en-US" dirty="0" smtClean="0">
                <a:solidFill>
                  <a:srgbClr val="FF0000"/>
                </a:solidFill>
              </a:rPr>
              <a:t>self-centered</a:t>
            </a:r>
            <a:r>
              <a:rPr lang="en-US" dirty="0">
                <a:solidFill>
                  <a:srgbClr val="FF0000"/>
                </a:solidFill>
              </a:rPr>
              <a:t>. </a:t>
            </a:r>
            <a:r>
              <a:rPr lang="en-US" dirty="0" smtClean="0">
                <a:solidFill>
                  <a:srgbClr val="FF0000"/>
                </a:solidFill>
              </a:rPr>
              <a:t> Even </a:t>
            </a:r>
            <a:r>
              <a:rPr lang="en-US" dirty="0">
                <a:solidFill>
                  <a:srgbClr val="FF0000"/>
                </a:solidFill>
              </a:rPr>
              <a:t>our families don't matter as much </a:t>
            </a:r>
            <a:r>
              <a:rPr lang="en-US" dirty="0" smtClean="0">
                <a:solidFill>
                  <a:srgbClr val="FF0000"/>
                </a:solidFill>
              </a:rPr>
              <a:t>anymore </a:t>
            </a:r>
            <a:r>
              <a:rPr lang="en-US" dirty="0">
                <a:solidFill>
                  <a:srgbClr val="FF0000"/>
                </a:solidFill>
              </a:rPr>
              <a:t>as they once did. </a:t>
            </a:r>
            <a:r>
              <a:rPr lang="en-US" dirty="0"/>
              <a:t>Other people </a:t>
            </a:r>
            <a:r>
              <a:rPr lang="en-US" dirty="0" smtClean="0"/>
              <a:t>and </a:t>
            </a:r>
            <a:r>
              <a:rPr lang="en-US" dirty="0"/>
              <a:t>activities take precedence, as </a:t>
            </a:r>
            <a:r>
              <a:rPr lang="en-US" dirty="0" smtClean="0"/>
              <a:t>James </a:t>
            </a:r>
            <a:r>
              <a:rPr lang="en-US" dirty="0" err="1"/>
              <a:t>Gleick</a:t>
            </a:r>
            <a:r>
              <a:rPr lang="en-US" dirty="0"/>
              <a:t> says in his book, </a:t>
            </a:r>
            <a:r>
              <a:rPr lang="en-US" i="1" dirty="0" smtClean="0"/>
              <a:t>Faster </a:t>
            </a:r>
            <a:r>
              <a:rPr lang="en-US" dirty="0" smtClean="0"/>
              <a:t>: “</a:t>
            </a:r>
            <a:r>
              <a:rPr lang="en-US" dirty="0"/>
              <a:t>We are </a:t>
            </a:r>
            <a:r>
              <a:rPr lang="en-US" dirty="0" smtClean="0"/>
              <a:t>consumers-on-the-run </a:t>
            </a:r>
            <a:r>
              <a:rPr lang="en-US" dirty="0"/>
              <a:t>. . . the </a:t>
            </a:r>
            <a:r>
              <a:rPr lang="en-US" dirty="0" smtClean="0"/>
              <a:t>very </a:t>
            </a:r>
            <a:r>
              <a:rPr lang="en-US" dirty="0"/>
              <a:t>notion of the family meal as a </a:t>
            </a:r>
            <a:r>
              <a:rPr lang="en-US" dirty="0" smtClean="0"/>
              <a:t>sit-down </a:t>
            </a:r>
            <a:r>
              <a:rPr lang="en-US" dirty="0"/>
              <a:t>occasion is </a:t>
            </a:r>
            <a:r>
              <a:rPr lang="en-US" dirty="0" err="1" smtClean="0"/>
              <a:t>vanishing.Adults</a:t>
            </a:r>
            <a:r>
              <a:rPr lang="en-US" dirty="0" smtClean="0"/>
              <a:t> and </a:t>
            </a:r>
            <a:r>
              <a:rPr lang="en-US" dirty="0"/>
              <a:t>children alike eat . . . on the way </a:t>
            </a:r>
            <a:r>
              <a:rPr lang="en-US" dirty="0" smtClean="0"/>
              <a:t>to </a:t>
            </a:r>
            <a:r>
              <a:rPr lang="en-US" dirty="0"/>
              <a:t>their next activity” (148). </a:t>
            </a:r>
            <a:r>
              <a:rPr lang="en-US" dirty="0" smtClean="0">
                <a:solidFill>
                  <a:srgbClr val="00B050"/>
                </a:solidFill>
              </a:rPr>
              <a:t>Sit-down meals </a:t>
            </a:r>
            <a:r>
              <a:rPr lang="en-US" dirty="0">
                <a:solidFill>
                  <a:srgbClr val="00B050"/>
                </a:solidFill>
              </a:rPr>
              <a:t>are a time to share and connect </a:t>
            </a:r>
            <a:r>
              <a:rPr lang="en-US" dirty="0" smtClean="0">
                <a:solidFill>
                  <a:srgbClr val="00B050"/>
                </a:solidFill>
              </a:rPr>
              <a:t>with </a:t>
            </a:r>
            <a:r>
              <a:rPr lang="en-US" dirty="0">
                <a:solidFill>
                  <a:srgbClr val="00B050"/>
                </a:solidFill>
              </a:rPr>
              <a:t>others; however, that </a:t>
            </a:r>
            <a:r>
              <a:rPr lang="en-US" dirty="0" smtClean="0">
                <a:solidFill>
                  <a:srgbClr val="00B050"/>
                </a:solidFill>
              </a:rPr>
              <a:t>connection </a:t>
            </a:r>
            <a:r>
              <a:rPr lang="en-US" dirty="0">
                <a:solidFill>
                  <a:srgbClr val="00B050"/>
                </a:solidFill>
              </a:rPr>
              <a:t>has </a:t>
            </a:r>
            <a:r>
              <a:rPr lang="en-US" dirty="0" smtClean="0">
                <a:solidFill>
                  <a:srgbClr val="00B050"/>
                </a:solidFill>
              </a:rPr>
              <a:t>become </a:t>
            </a:r>
            <a:r>
              <a:rPr lang="en-US" dirty="0">
                <a:solidFill>
                  <a:srgbClr val="00B050"/>
                </a:solidFill>
              </a:rPr>
              <a:t>less valued, as families begin </a:t>
            </a:r>
            <a:r>
              <a:rPr lang="en-US" dirty="0" smtClean="0">
                <a:solidFill>
                  <a:srgbClr val="00B050"/>
                </a:solidFill>
              </a:rPr>
              <a:t>to </a:t>
            </a:r>
            <a:r>
              <a:rPr lang="en-US" dirty="0">
                <a:solidFill>
                  <a:srgbClr val="00B050"/>
                </a:solidFill>
              </a:rPr>
              <a:t>prize individual activities over </a:t>
            </a:r>
            <a:r>
              <a:rPr lang="en-US" dirty="0" smtClean="0">
                <a:solidFill>
                  <a:srgbClr val="00B050"/>
                </a:solidFill>
              </a:rPr>
              <a:t>shared time, promoting self-centeredness over </a:t>
            </a:r>
            <a:r>
              <a:rPr lang="en-US" dirty="0">
                <a:solidFill>
                  <a:srgbClr val="00B050"/>
                </a:solidFill>
              </a:rPr>
              <a:t>group identity</a:t>
            </a:r>
            <a:r>
              <a:rPr lang="en-US" dirty="0" smtClean="0">
                <a:solidFill>
                  <a:srgbClr val="00B050"/>
                </a:solidFill>
              </a:rPr>
              <a:t>. </a:t>
            </a:r>
            <a:endParaRPr lang="en-US" dirty="0">
              <a:solidFill>
                <a:srgbClr val="00B050"/>
              </a:solidFill>
            </a:endParaRPr>
          </a:p>
          <a:p>
            <a:endParaRPr lang="en-US" dirty="0"/>
          </a:p>
        </p:txBody>
      </p:sp>
    </p:spTree>
    <p:extLst>
      <p:ext uri="{BB962C8B-B14F-4D97-AF65-F5344CB8AC3E}">
        <p14:creationId xmlns:p14="http://schemas.microsoft.com/office/powerpoint/2010/main" val="962654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a:t>
            </a:r>
            <a:endParaRPr lang="en-US" dirty="0"/>
          </a:p>
        </p:txBody>
      </p:sp>
      <p:sp>
        <p:nvSpPr>
          <p:cNvPr id="3" name="Content Placeholder 2"/>
          <p:cNvSpPr>
            <a:spLocks noGrp="1"/>
          </p:cNvSpPr>
          <p:nvPr>
            <p:ph idx="1"/>
          </p:nvPr>
        </p:nvSpPr>
        <p:spPr>
          <a:xfrm>
            <a:off x="822960" y="1100628"/>
            <a:ext cx="7520940" cy="3852372"/>
          </a:xfrm>
        </p:spPr>
        <p:txBody>
          <a:bodyPr>
            <a:normAutofit fontScale="92500" lnSpcReduction="20000"/>
          </a:bodyPr>
          <a:lstStyle/>
          <a:p>
            <a:r>
              <a:rPr lang="en-US" sz="2000" b="1" u="sng" dirty="0"/>
              <a:t>Weak use of evidence</a:t>
            </a:r>
            <a:r>
              <a:rPr lang="en-US" sz="2000" dirty="0"/>
              <a:t/>
            </a:r>
            <a:br>
              <a:rPr lang="en-US" sz="2000" dirty="0"/>
            </a:br>
            <a:r>
              <a:rPr lang="en-US" sz="2000" dirty="0"/>
              <a:t>Today, we are too self-centered. Most families no longer sit down to eat together, preferring instead to eat on the go while rushing to the next appointment (</a:t>
            </a:r>
            <a:r>
              <a:rPr lang="en-US" sz="2000" dirty="0" err="1"/>
              <a:t>Gleick</a:t>
            </a:r>
            <a:r>
              <a:rPr lang="en-US" sz="2000" dirty="0"/>
              <a:t> 148). Everything </a:t>
            </a:r>
            <a:br>
              <a:rPr lang="en-US" sz="2000" dirty="0"/>
            </a:br>
            <a:r>
              <a:rPr lang="en-US" sz="2000" dirty="0"/>
              <a:t>is about what we want.</a:t>
            </a:r>
            <a:br>
              <a:rPr lang="en-US" sz="2000" dirty="0"/>
            </a:br>
            <a:endParaRPr lang="en-US" sz="2000" dirty="0" smtClean="0"/>
          </a:p>
          <a:p>
            <a:r>
              <a:rPr lang="en-US" b="1" u="sng" dirty="0" smtClean="0"/>
              <a:t>Stronger </a:t>
            </a:r>
            <a:r>
              <a:rPr lang="en-US" b="1" u="sng" dirty="0"/>
              <a:t>use of evidence</a:t>
            </a:r>
          </a:p>
          <a:p>
            <a:r>
              <a:rPr lang="en-US" sz="1900" dirty="0">
                <a:solidFill>
                  <a:srgbClr val="FF0000"/>
                </a:solidFill>
              </a:rPr>
              <a:t>Today, Americans are too </a:t>
            </a:r>
            <a:r>
              <a:rPr lang="en-US" sz="1900" dirty="0" smtClean="0">
                <a:solidFill>
                  <a:srgbClr val="FF0000"/>
                </a:solidFill>
              </a:rPr>
              <a:t>self-centered</a:t>
            </a:r>
            <a:r>
              <a:rPr lang="en-US" sz="1900" dirty="0">
                <a:solidFill>
                  <a:srgbClr val="FF0000"/>
                </a:solidFill>
              </a:rPr>
              <a:t>. Even our families don't </a:t>
            </a:r>
            <a:r>
              <a:rPr lang="en-US" sz="1900" dirty="0" smtClean="0">
                <a:solidFill>
                  <a:srgbClr val="FF0000"/>
                </a:solidFill>
              </a:rPr>
              <a:t>matter </a:t>
            </a:r>
            <a:r>
              <a:rPr lang="en-US" sz="1900" dirty="0">
                <a:solidFill>
                  <a:srgbClr val="FF0000"/>
                </a:solidFill>
              </a:rPr>
              <a:t>as much anymore as they once </a:t>
            </a:r>
            <a:r>
              <a:rPr lang="en-US" sz="1900" dirty="0" smtClean="0">
                <a:solidFill>
                  <a:srgbClr val="FF0000"/>
                </a:solidFill>
              </a:rPr>
              <a:t>did</a:t>
            </a:r>
            <a:r>
              <a:rPr lang="en-US" sz="1900" dirty="0">
                <a:solidFill>
                  <a:srgbClr val="FF0000"/>
                </a:solidFill>
              </a:rPr>
              <a:t>. Other people and activities take </a:t>
            </a:r>
            <a:r>
              <a:rPr lang="en-US" sz="1900" dirty="0" smtClean="0">
                <a:solidFill>
                  <a:srgbClr val="FF0000"/>
                </a:solidFill>
              </a:rPr>
              <a:t>precedence</a:t>
            </a:r>
            <a:r>
              <a:rPr lang="en-US" sz="1900" dirty="0">
                <a:solidFill>
                  <a:srgbClr val="FF0000"/>
                </a:solidFill>
              </a:rPr>
              <a:t>.</a:t>
            </a:r>
            <a:r>
              <a:rPr lang="en-US" sz="1900" dirty="0"/>
              <a:t> In fact, the evidence </a:t>
            </a:r>
            <a:r>
              <a:rPr lang="en-US" sz="1900" dirty="0" smtClean="0"/>
              <a:t>shows </a:t>
            </a:r>
            <a:r>
              <a:rPr lang="en-US" sz="1900" dirty="0"/>
              <a:t>that most American families no </a:t>
            </a:r>
            <a:r>
              <a:rPr lang="en-US" sz="1900" dirty="0" smtClean="0"/>
              <a:t>longer </a:t>
            </a:r>
            <a:r>
              <a:rPr lang="en-US" sz="1900" dirty="0"/>
              <a:t>eat together, </a:t>
            </a:r>
            <a:r>
              <a:rPr lang="en-US" sz="1900" dirty="0" smtClean="0"/>
              <a:t>preferring instead </a:t>
            </a:r>
            <a:r>
              <a:rPr lang="en-US" sz="1900" dirty="0"/>
              <a:t>to eat on the go while rushing </a:t>
            </a:r>
            <a:r>
              <a:rPr lang="en-US" sz="1900" dirty="0" smtClean="0"/>
              <a:t>to </a:t>
            </a:r>
            <a:r>
              <a:rPr lang="en-US" sz="1900" dirty="0"/>
              <a:t>the next appointment (</a:t>
            </a:r>
            <a:r>
              <a:rPr lang="en-US" sz="1900" dirty="0" err="1"/>
              <a:t>Gleick</a:t>
            </a:r>
            <a:r>
              <a:rPr lang="en-US" sz="1900" dirty="0"/>
              <a:t> 148). </a:t>
            </a:r>
            <a:r>
              <a:rPr lang="en-US" sz="1900" dirty="0" smtClean="0">
                <a:solidFill>
                  <a:srgbClr val="00B050"/>
                </a:solidFill>
              </a:rPr>
              <a:t>Sit-down </a:t>
            </a:r>
            <a:r>
              <a:rPr lang="en-US" sz="1900" dirty="0">
                <a:solidFill>
                  <a:srgbClr val="00B050"/>
                </a:solidFill>
              </a:rPr>
              <a:t>meals are a time to share and </a:t>
            </a:r>
            <a:r>
              <a:rPr lang="en-US" sz="1900" dirty="0" smtClean="0">
                <a:solidFill>
                  <a:srgbClr val="00B050"/>
                </a:solidFill>
              </a:rPr>
              <a:t>connect </a:t>
            </a:r>
            <a:r>
              <a:rPr lang="en-US" sz="1900" dirty="0">
                <a:solidFill>
                  <a:srgbClr val="00B050"/>
                </a:solidFill>
              </a:rPr>
              <a:t>with others; however, that </a:t>
            </a:r>
            <a:r>
              <a:rPr lang="en-US" sz="1900" dirty="0" smtClean="0">
                <a:solidFill>
                  <a:srgbClr val="00B050"/>
                </a:solidFill>
              </a:rPr>
              <a:t>connection </a:t>
            </a:r>
            <a:r>
              <a:rPr lang="en-US" sz="1900" dirty="0">
                <a:solidFill>
                  <a:srgbClr val="00B050"/>
                </a:solidFill>
              </a:rPr>
              <a:t>has become less valued, as </a:t>
            </a:r>
            <a:r>
              <a:rPr lang="en-US" sz="1900" dirty="0" smtClean="0">
                <a:solidFill>
                  <a:srgbClr val="00B050"/>
                </a:solidFill>
              </a:rPr>
              <a:t>families </a:t>
            </a:r>
            <a:r>
              <a:rPr lang="en-US" sz="1900" dirty="0">
                <a:solidFill>
                  <a:srgbClr val="00B050"/>
                </a:solidFill>
              </a:rPr>
              <a:t>begin to prize individual </a:t>
            </a:r>
            <a:r>
              <a:rPr lang="en-US" sz="1900" dirty="0" smtClean="0">
                <a:solidFill>
                  <a:srgbClr val="00B050"/>
                </a:solidFill>
              </a:rPr>
              <a:t>activities </a:t>
            </a:r>
            <a:r>
              <a:rPr lang="en-US" sz="1900" dirty="0">
                <a:solidFill>
                  <a:srgbClr val="00B050"/>
                </a:solidFill>
              </a:rPr>
              <a:t>over </a:t>
            </a:r>
            <a:r>
              <a:rPr lang="en-US" sz="1900" dirty="0" smtClean="0">
                <a:solidFill>
                  <a:srgbClr val="00B050"/>
                </a:solidFill>
              </a:rPr>
              <a:t>shared time</a:t>
            </a:r>
            <a:r>
              <a:rPr lang="en-US" sz="1900" dirty="0">
                <a:solidFill>
                  <a:srgbClr val="00B050"/>
                </a:solidFill>
              </a:rPr>
              <a:t>, promoting </a:t>
            </a:r>
            <a:r>
              <a:rPr lang="en-US" sz="1900" dirty="0" smtClean="0">
                <a:solidFill>
                  <a:srgbClr val="00B050"/>
                </a:solidFill>
              </a:rPr>
              <a:t>self-centeredness </a:t>
            </a:r>
            <a:r>
              <a:rPr lang="en-US" sz="1900" dirty="0">
                <a:solidFill>
                  <a:srgbClr val="00B050"/>
                </a:solidFill>
              </a:rPr>
              <a:t>over group identity.</a:t>
            </a:r>
          </a:p>
          <a:p>
            <a:endParaRPr lang="en-US" dirty="0"/>
          </a:p>
        </p:txBody>
      </p:sp>
    </p:spTree>
    <p:extLst>
      <p:ext uri="{BB962C8B-B14F-4D97-AF65-F5344CB8AC3E}">
        <p14:creationId xmlns:p14="http://schemas.microsoft.com/office/powerpoint/2010/main" val="978372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dirty="0" smtClean="0"/>
              <a:t>How do I embed a quote?</a:t>
            </a:r>
            <a:endParaRPr lang="en-US" dirty="0"/>
          </a:p>
        </p:txBody>
      </p:sp>
      <p:sp>
        <p:nvSpPr>
          <p:cNvPr id="3" name="Content Placeholder 2"/>
          <p:cNvSpPr>
            <a:spLocks noGrp="1"/>
          </p:cNvSpPr>
          <p:nvPr>
            <p:ph idx="1"/>
          </p:nvPr>
        </p:nvSpPr>
        <p:spPr>
          <a:xfrm>
            <a:off x="457200" y="838200"/>
            <a:ext cx="7886700" cy="4114800"/>
          </a:xfrm>
        </p:spPr>
        <p:txBody>
          <a:bodyPr>
            <a:normAutofit/>
          </a:bodyPr>
          <a:lstStyle/>
          <a:p>
            <a:r>
              <a:rPr lang="en-US" dirty="0" smtClean="0"/>
              <a:t>1.) Lead with a colon</a:t>
            </a:r>
          </a:p>
          <a:p>
            <a:r>
              <a:rPr lang="en-US" b="0" dirty="0">
                <a:solidFill>
                  <a:srgbClr val="00B0F0"/>
                </a:solidFill>
              </a:rPr>
              <a:t>Learning loss in the summer is unfairly distributed among students from different backgrounds: “better-off kids held steady or continued to make progress . . . , but disadvantaged students fell back” (Von </a:t>
            </a:r>
            <a:r>
              <a:rPr lang="en-US" b="0" dirty="0" err="1">
                <a:solidFill>
                  <a:srgbClr val="00B0F0"/>
                </a:solidFill>
              </a:rPr>
              <a:t>Drehle</a:t>
            </a:r>
            <a:r>
              <a:rPr lang="en-US" b="0" dirty="0">
                <a:solidFill>
                  <a:srgbClr val="00B0F0"/>
                </a:solidFill>
              </a:rPr>
              <a:t>, par. 3</a:t>
            </a:r>
            <a:r>
              <a:rPr lang="en-US" b="0" dirty="0" smtClean="0">
                <a:solidFill>
                  <a:srgbClr val="00B0F0"/>
                </a:solidFill>
              </a:rPr>
              <a:t>).</a:t>
            </a:r>
          </a:p>
          <a:p>
            <a:r>
              <a:rPr lang="en-US" dirty="0" smtClean="0"/>
              <a:t>2.) </a:t>
            </a:r>
            <a:r>
              <a:rPr lang="en-US" dirty="0"/>
              <a:t>Introduce or conclude the quote by attributing it to the speaker. If your</a:t>
            </a:r>
            <a:br>
              <a:rPr lang="en-US" dirty="0"/>
            </a:br>
            <a:r>
              <a:rPr lang="en-US" dirty="0"/>
              <a:t>attribution precedes the quote, you will need to use a comma after the verb.</a:t>
            </a:r>
            <a:endParaRPr lang="en-US" dirty="0" smtClean="0"/>
          </a:p>
          <a:p>
            <a:r>
              <a:rPr lang="en-US" b="0" dirty="0">
                <a:solidFill>
                  <a:srgbClr val="00B0F0"/>
                </a:solidFill>
              </a:rPr>
              <a:t>Von </a:t>
            </a:r>
            <a:r>
              <a:rPr lang="en-US" b="0" dirty="0" err="1">
                <a:solidFill>
                  <a:srgbClr val="00B0F0"/>
                </a:solidFill>
              </a:rPr>
              <a:t>Drehle</a:t>
            </a:r>
            <a:r>
              <a:rPr lang="en-US" b="0" dirty="0">
                <a:solidFill>
                  <a:srgbClr val="00B0F0"/>
                </a:solidFill>
              </a:rPr>
              <a:t> argues, “larking through summer is a luxury we can’t </a:t>
            </a:r>
            <a:r>
              <a:rPr lang="en-US" b="0" dirty="0" smtClean="0">
                <a:solidFill>
                  <a:srgbClr val="00B0F0"/>
                </a:solidFill>
              </a:rPr>
              <a:t>afford” </a:t>
            </a:r>
            <a:r>
              <a:rPr lang="en-US" b="0" dirty="0">
                <a:solidFill>
                  <a:srgbClr val="00B0F0"/>
                </a:solidFill>
              </a:rPr>
              <a:t>(par. 1</a:t>
            </a:r>
            <a:r>
              <a:rPr lang="en-US" b="0" dirty="0" smtClean="0">
                <a:solidFill>
                  <a:srgbClr val="00B0F0"/>
                </a:solidFill>
              </a:rPr>
              <a:t>).</a:t>
            </a:r>
          </a:p>
          <a:p>
            <a:r>
              <a:rPr lang="en-US" dirty="0" smtClean="0"/>
              <a:t>3.) </a:t>
            </a:r>
            <a:r>
              <a:rPr lang="en-US" dirty="0"/>
              <a:t>Use the words of the quote grammatically within your own sentence</a:t>
            </a:r>
            <a:r>
              <a:rPr lang="en-US" dirty="0" smtClean="0"/>
              <a:t>. (The best way)</a:t>
            </a:r>
            <a:endParaRPr lang="en-US" b="0" dirty="0" smtClean="0">
              <a:solidFill>
                <a:srgbClr val="00B0F0"/>
              </a:solidFill>
            </a:endParaRPr>
          </a:p>
          <a:p>
            <a:r>
              <a:rPr lang="en-US" b="0" dirty="0">
                <a:solidFill>
                  <a:srgbClr val="00B0F0"/>
                </a:solidFill>
              </a:rPr>
              <a:t>Tiffany Edwards, a Laramie reporter, said that she was glad that the media was there because “the media actually made people accountable, because they had to think” (Kaufman 49</a:t>
            </a:r>
            <a:r>
              <a:rPr lang="en-US" b="0" dirty="0" smtClean="0">
                <a:solidFill>
                  <a:srgbClr val="00B0F0"/>
                </a:solidFill>
              </a:rPr>
              <a:t>).</a:t>
            </a:r>
          </a:p>
          <a:p>
            <a:r>
              <a:rPr lang="en-US" b="0" dirty="0" smtClean="0">
                <a:solidFill>
                  <a:srgbClr val="FF0000"/>
                </a:solidFill>
              </a:rPr>
              <a:t>* Note that when you use “that” after a verb that introduces a quote, you no longer need a comma</a:t>
            </a:r>
            <a:endParaRPr lang="en-US" b="0" dirty="0">
              <a:solidFill>
                <a:srgbClr val="FF0000"/>
              </a:solidFill>
            </a:endParaRPr>
          </a:p>
          <a:p>
            <a:endParaRPr lang="en-US" dirty="0"/>
          </a:p>
        </p:txBody>
      </p:sp>
    </p:spTree>
    <p:extLst>
      <p:ext uri="{BB962C8B-B14F-4D97-AF65-F5344CB8AC3E}">
        <p14:creationId xmlns:p14="http://schemas.microsoft.com/office/powerpoint/2010/main" val="831421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525</TotalTime>
  <Words>1463</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Angles</vt:lpstr>
      <vt:lpstr>Introducing sources</vt:lpstr>
      <vt:lpstr>When do I quote or paraphrase?</vt:lpstr>
      <vt:lpstr>First time you cite</vt:lpstr>
      <vt:lpstr>Subsequent citations</vt:lpstr>
      <vt:lpstr>Subsequent citations</vt:lpstr>
      <vt:lpstr>Setting up direct quotes or paraphrases</vt:lpstr>
      <vt:lpstr>Direct Quotation</vt:lpstr>
      <vt:lpstr>Paraphrase</vt:lpstr>
      <vt:lpstr>How do I embed a quote?</vt:lpstr>
      <vt:lpstr>Words to Introduce Quotes</vt:lpstr>
      <vt:lpstr>Ellipses . . . are . . . Awesome!!!</vt:lpstr>
      <vt:lpstr>Miscellaneous Rules</vt:lpstr>
      <vt:lpstr>Additional Rules</vt:lpstr>
      <vt:lpstr>Works Cited page</vt:lpstr>
      <vt:lpstr>citation</vt:lpstr>
      <vt:lpstr>An article from an online database</vt:lpstr>
      <vt:lpstr>Citation</vt:lpstr>
    </vt:vector>
  </TitlesOfParts>
  <Company>California State University, Bakersfield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sources</dc:title>
  <dc:creator>Windows User</dc:creator>
  <cp:lastModifiedBy>Writing Resource Center</cp:lastModifiedBy>
  <cp:revision>26</cp:revision>
  <dcterms:created xsi:type="dcterms:W3CDTF">2013-08-06T20:23:47Z</dcterms:created>
  <dcterms:modified xsi:type="dcterms:W3CDTF">2015-08-21T21:44:35Z</dcterms:modified>
</cp:coreProperties>
</file>