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5" r:id="rId4"/>
    <p:sldId id="266" r:id="rId5"/>
    <p:sldId id="268" r:id="rId6"/>
    <p:sldId id="271" r:id="rId7"/>
    <p:sldId id="267" r:id="rId8"/>
    <p:sldId id="257" r:id="rId9"/>
    <p:sldId id="258" r:id="rId10"/>
    <p:sldId id="259" r:id="rId11"/>
    <p:sldId id="272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31C485-27A4-46FA-9052-35503C57B41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33C77B-B268-4E48-9C09-984CF7CFA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Taxonomy of 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Reveal personal data or the threat of spreading </a:t>
            </a:r>
            <a:r>
              <a:rPr lang="en-US" dirty="0" err="1" smtClean="0"/>
              <a:t>infro</a:t>
            </a:r>
            <a:endParaRPr lang="en-US" dirty="0" smtClean="0"/>
          </a:p>
          <a:p>
            <a:r>
              <a:rPr lang="en-US" dirty="0" smtClean="0"/>
              <a:t>Breach of Confidentiality</a:t>
            </a:r>
          </a:p>
          <a:p>
            <a:pPr lvl="1"/>
            <a:r>
              <a:rPr lang="en-US" dirty="0" smtClean="0"/>
              <a:t>conveys “breaking a promise to keep a person’s information confidential”</a:t>
            </a:r>
          </a:p>
          <a:p>
            <a:r>
              <a:rPr lang="en-US" dirty="0" smtClean="0"/>
              <a:t>Disclosure</a:t>
            </a:r>
          </a:p>
          <a:p>
            <a:pPr lvl="1"/>
            <a:r>
              <a:rPr lang="en-US" dirty="0" smtClean="0"/>
              <a:t>conveys revealing (truthful) information that “impacts the way others judge [the] character [of the person involved]”</a:t>
            </a:r>
          </a:p>
          <a:p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conveys revealing “another’s nudity, grief, or bodily functions”</a:t>
            </a:r>
          </a:p>
          <a:p>
            <a:r>
              <a:rPr lang="en-US" dirty="0" smtClean="0"/>
              <a:t>Increased Accessibility</a:t>
            </a:r>
          </a:p>
          <a:p>
            <a:pPr lvl="1"/>
            <a:r>
              <a:rPr lang="en-US" dirty="0" smtClean="0"/>
              <a:t>conveys “amplifying the accessibility of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10181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Dissemination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Blackmail</a:t>
            </a:r>
          </a:p>
          <a:p>
            <a:pPr lvl="1"/>
            <a:r>
              <a:rPr lang="en-US" dirty="0" smtClean="0"/>
              <a:t>conveys the threat to disclose personal information unless the blackmailers demands are met</a:t>
            </a:r>
          </a:p>
          <a:p>
            <a:r>
              <a:rPr lang="en-US" dirty="0" smtClean="0"/>
              <a:t>Appropriation</a:t>
            </a:r>
          </a:p>
          <a:p>
            <a:pPr lvl="1"/>
            <a:r>
              <a:rPr lang="en-US" dirty="0" smtClean="0"/>
              <a:t>conveys the use of the subject’s identity “to serve the aims and interests of another”</a:t>
            </a:r>
          </a:p>
          <a:p>
            <a:r>
              <a:rPr lang="en-US" dirty="0" smtClean="0"/>
              <a:t>Distortion</a:t>
            </a:r>
          </a:p>
          <a:p>
            <a:pPr lvl="1"/>
            <a:r>
              <a:rPr lang="en-US" dirty="0" smtClean="0"/>
              <a:t>conveys the dissemination of “false or misleading information about individuals”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Invasions (Different from the others)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necessarily involve information</a:t>
            </a:r>
          </a:p>
          <a:p>
            <a:r>
              <a:rPr lang="en-US" dirty="0" smtClean="0"/>
              <a:t>Intrusions</a:t>
            </a:r>
          </a:p>
          <a:p>
            <a:pPr lvl="1"/>
            <a:r>
              <a:rPr lang="en-US" dirty="0" smtClean="0"/>
              <a:t>conveys acts that “disturb one’s tranquility or solitude”</a:t>
            </a:r>
          </a:p>
          <a:p>
            <a:pPr lvl="2"/>
            <a:r>
              <a:rPr lang="en-US" dirty="0" smtClean="0"/>
              <a:t>Surveillance, interrogation</a:t>
            </a:r>
          </a:p>
          <a:p>
            <a:r>
              <a:rPr lang="en-US" dirty="0" smtClean="0"/>
              <a:t>Decisional Interference</a:t>
            </a:r>
          </a:p>
          <a:p>
            <a:pPr lvl="1"/>
            <a:r>
              <a:rPr lang="en-US" dirty="0" smtClean="0"/>
              <a:t>conveys “[governmental] incursion into the subject’s decisions regarding private affairs”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and Societal Harms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Physical Harms</a:t>
            </a:r>
          </a:p>
          <a:p>
            <a:r>
              <a:rPr lang="en-US" dirty="0" smtClean="0"/>
              <a:t>Financial Losses and Property Harms</a:t>
            </a:r>
          </a:p>
          <a:p>
            <a:r>
              <a:rPr lang="en-US" dirty="0" smtClean="0"/>
              <a:t>Reputational Harms</a:t>
            </a:r>
          </a:p>
          <a:p>
            <a:r>
              <a:rPr lang="en-US" dirty="0" smtClean="0"/>
              <a:t>Emotional and Psychological Harms</a:t>
            </a:r>
          </a:p>
          <a:p>
            <a:r>
              <a:rPr lang="en-US" dirty="0" smtClean="0"/>
              <a:t>Relationship Harms (think association)</a:t>
            </a:r>
          </a:p>
          <a:p>
            <a:r>
              <a:rPr lang="en-US" dirty="0" smtClean="0"/>
              <a:t>Power Imbalances</a:t>
            </a:r>
          </a:p>
          <a:p>
            <a:r>
              <a:rPr lang="en-US" dirty="0" smtClean="0"/>
              <a:t>Chilling Effects</a:t>
            </a:r>
          </a:p>
          <a:p>
            <a:r>
              <a:rPr lang="en-US" dirty="0" smtClean="0"/>
              <a:t>Vulnerability Harms</a:t>
            </a:r>
          </a:p>
          <a:p>
            <a:pPr lvl="1"/>
            <a:r>
              <a:rPr lang="en-US" dirty="0" smtClean="0"/>
              <a:t>lead to other harms, accumulate slowly like climate change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Brainstorm about these kinds of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these types of problematic activities fit in with the topic you’re thinking about?</a:t>
            </a:r>
          </a:p>
          <a:p>
            <a:r>
              <a:rPr lang="en-US" dirty="0" smtClean="0"/>
              <a:t>What kinds of harms are associated with your topic?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very slippery, abstract concept</a:t>
            </a:r>
          </a:p>
          <a:p>
            <a:r>
              <a:rPr lang="en-US" sz="4800" dirty="0" smtClean="0"/>
              <a:t>In your own words, give me a definition of privacy. Write this in your journal.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Privacy Selfish?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Keizer says “we speak of [privacy] entirely in personal terms, as an act of self preservation…”</a:t>
            </a:r>
          </a:p>
          <a:p>
            <a:r>
              <a:rPr lang="en-US" dirty="0" smtClean="0"/>
              <a:t>We [fail] to  consider that the protection of one’s own privacy if often a gesture of respect to another person’s sensibilities”</a:t>
            </a:r>
          </a:p>
          <a:p>
            <a:endParaRPr lang="en-US" dirty="0"/>
          </a:p>
          <a:p>
            <a:r>
              <a:rPr lang="en-US" dirty="0" smtClean="0"/>
              <a:t>Do you agree or disagree with Keizer</a:t>
            </a:r>
            <a:r>
              <a:rPr lang="en-US" smtClean="0"/>
              <a:t>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Keizer’s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“A creaturely resistance to being used (or exploited) against one’s will” (Keizer 20).</a:t>
            </a:r>
          </a:p>
          <a:p>
            <a:r>
              <a:rPr lang="en-US" dirty="0" smtClean="0"/>
              <a:t>What is he saying? Take a minute and put this definition into your own words. </a:t>
            </a:r>
          </a:p>
          <a:p>
            <a:r>
              <a:rPr lang="en-US" dirty="0" smtClean="0"/>
              <a:t>What does this mean? What question would you ask Keizer about his definition? </a:t>
            </a:r>
          </a:p>
          <a:p>
            <a:r>
              <a:rPr lang="en-US" dirty="0" smtClean="0"/>
              <a:t>Now, let’s work toward our own definition, but first let us clarify Keizer’s definition.</a:t>
            </a:r>
          </a:p>
        </p:txBody>
      </p:sp>
    </p:spTree>
    <p:extLst>
      <p:ext uri="{BB962C8B-B14F-4D97-AF65-F5344CB8AC3E}">
        <p14:creationId xmlns:p14="http://schemas.microsoft.com/office/powerpoint/2010/main" val="33307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Keizer offers two qualifications to clarify his definition: what are they?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First, how you are used doesn’t matter. The more intangible the use, the more likely we perceive the use as a breach as opposed to assault</a:t>
            </a:r>
          </a:p>
          <a:p>
            <a:pPr lvl="1"/>
            <a:r>
              <a:rPr lang="en-US" dirty="0" smtClean="0"/>
              <a:t>-shortcuts at the doctor’s </a:t>
            </a:r>
            <a:r>
              <a:rPr lang="en-US" dirty="0" smtClean="0"/>
              <a:t>office vs. doctor’s exam</a:t>
            </a:r>
            <a:endParaRPr lang="en-US" dirty="0" smtClean="0"/>
          </a:p>
          <a:p>
            <a:r>
              <a:rPr lang="en-US" dirty="0" smtClean="0"/>
              <a:t>Secondly, awareness of exploitation is irrelevant, but it hurts more if the victims do know.</a:t>
            </a:r>
          </a:p>
          <a:p>
            <a:pPr lvl="1"/>
            <a:r>
              <a:rPr lang="en-US" dirty="0" smtClean="0"/>
              <a:t>What kind of examples can you think of?</a:t>
            </a:r>
          </a:p>
          <a:p>
            <a:pPr lvl="1">
              <a:buNone/>
            </a:pPr>
            <a:r>
              <a:rPr lang="en-US" dirty="0" smtClean="0"/>
              <a:t>	Do you agree or disagree with these?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</a:t>
            </a:r>
            <a:r>
              <a:rPr lang="en-US" dirty="0" err="1" smtClean="0"/>
              <a:t>Solove’s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Solove</a:t>
            </a:r>
            <a:r>
              <a:rPr lang="en-US" dirty="0" smtClean="0"/>
              <a:t> works from a legal perspective</a:t>
            </a:r>
          </a:p>
          <a:p>
            <a:r>
              <a:rPr lang="en-US" dirty="0" smtClean="0"/>
              <a:t>Focus: activities that create problems</a:t>
            </a:r>
          </a:p>
          <a:p>
            <a:r>
              <a:rPr lang="en-US" dirty="0" smtClean="0"/>
              <a:t>Different, yet share many commonalities.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Endeavors to guide the law toward a more coherent understanding of privacy and to serve as a framework for the future development of the field of privacy law.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xonomy-privacy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676400"/>
            <a:ext cx="5921828" cy="4145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Solove’s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3276600" cy="5105400"/>
          </a:xfrm>
        </p:spPr>
        <p:txBody>
          <a:bodyPr/>
          <a:lstStyle/>
          <a:p>
            <a:r>
              <a:rPr lang="en-US" dirty="0" smtClean="0"/>
              <a:t>Centered around the data subject</a:t>
            </a:r>
          </a:p>
          <a:p>
            <a:r>
              <a:rPr lang="en-US" dirty="0" smtClean="0"/>
              <a:t>1.) Information Collection</a:t>
            </a:r>
          </a:p>
          <a:p>
            <a:r>
              <a:rPr lang="en-US" dirty="0" smtClean="0"/>
              <a:t>2.) Information Processing</a:t>
            </a:r>
          </a:p>
          <a:p>
            <a:r>
              <a:rPr lang="en-US" dirty="0" smtClean="0"/>
              <a:t>3.) Information Dissemination</a:t>
            </a:r>
          </a:p>
          <a:p>
            <a:r>
              <a:rPr lang="en-US" dirty="0" smtClean="0"/>
              <a:t>4.) Invasions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Surveillance </a:t>
            </a:r>
          </a:p>
          <a:p>
            <a:pPr lvl="1"/>
            <a:r>
              <a:rPr lang="en-US" sz="2400" dirty="0" smtClean="0"/>
              <a:t>conveys “watching, listening to, or recording of an individual’s activities;” subject is not always aware</a:t>
            </a:r>
          </a:p>
          <a:p>
            <a:pPr lvl="2"/>
            <a:r>
              <a:rPr lang="en-US" sz="2000" dirty="0" smtClean="0"/>
              <a:t>1984, CCTV, wiretapping</a:t>
            </a:r>
          </a:p>
          <a:p>
            <a:pPr lvl="2"/>
            <a:r>
              <a:rPr lang="en-US" sz="2000" dirty="0" err="1" smtClean="0"/>
              <a:t>Panopticon</a:t>
            </a:r>
            <a:r>
              <a:rPr lang="en-US" sz="2000" dirty="0" smtClean="0"/>
              <a:t> effect</a:t>
            </a:r>
          </a:p>
          <a:p>
            <a:r>
              <a:rPr lang="en-US" sz="2400" dirty="0" smtClean="0"/>
              <a:t>Interrogation</a:t>
            </a:r>
          </a:p>
          <a:p>
            <a:pPr lvl="1"/>
            <a:r>
              <a:rPr lang="en-US" sz="2400" dirty="0" smtClean="0"/>
              <a:t>conveys various forms of questioning or probing for information; subject is aware</a:t>
            </a:r>
          </a:p>
          <a:p>
            <a:pPr lvl="2"/>
            <a:r>
              <a:rPr lang="en-US" sz="2000" dirty="0" smtClean="0"/>
              <a:t>Makes people uncomfortable by not answering</a:t>
            </a:r>
          </a:p>
          <a:p>
            <a:pPr lvl="2"/>
            <a:r>
              <a:rPr lang="en-US" sz="2000" dirty="0" smtClean="0"/>
              <a:t>Impinge on freedom of association and belief, e.g. McCarthy, Middle Ages</a:t>
            </a:r>
          </a:p>
          <a:p>
            <a:pPr lvl="1"/>
            <a:r>
              <a:rPr lang="en-US" sz="2400" dirty="0" smtClean="0"/>
              <a:t>BOTH involve involuntary collection; there is also voluntary collection.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8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Use, storage, and manipulation of data that has been collected</a:t>
            </a:r>
          </a:p>
          <a:p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conveys the combination of information about a person (Amazon.com)</a:t>
            </a:r>
          </a:p>
          <a:p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conveys linking information to specific persons</a:t>
            </a:r>
          </a:p>
          <a:p>
            <a:r>
              <a:rPr lang="en-US" dirty="0" smtClean="0"/>
              <a:t>Insecurity</a:t>
            </a:r>
          </a:p>
          <a:p>
            <a:pPr lvl="1"/>
            <a:r>
              <a:rPr lang="en-US" dirty="0" smtClean="0"/>
              <a:t>conveys lack of due diligence protecting (stored) personal information from leaks and improper access</a:t>
            </a:r>
          </a:p>
          <a:p>
            <a:r>
              <a:rPr lang="en-US" dirty="0" smtClean="0"/>
              <a:t>Secondary Use</a:t>
            </a:r>
          </a:p>
          <a:p>
            <a:pPr lvl="1"/>
            <a:r>
              <a:rPr lang="en-US" dirty="0" smtClean="0"/>
              <a:t>conveys the re-use of information, without subject’s consent, for purposes different from the purpose for which it was originally collected</a:t>
            </a:r>
          </a:p>
          <a:p>
            <a:r>
              <a:rPr lang="en-US" dirty="0" smtClean="0"/>
              <a:t>Exclusion</a:t>
            </a:r>
          </a:p>
          <a:p>
            <a:pPr lvl="1"/>
            <a:r>
              <a:rPr lang="en-US" dirty="0" smtClean="0"/>
              <a:t>conveys not allowing the subject to know or influence how their information is being used.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800</TotalTime>
  <Words>710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A Taxonomy of privacy</vt:lpstr>
      <vt:lpstr>Privacy</vt:lpstr>
      <vt:lpstr>Is Privacy Selfish?</vt:lpstr>
      <vt:lpstr>Keizer’s definition</vt:lpstr>
      <vt:lpstr>Keizer offers two qualifications to clarify his definition: what are they?   </vt:lpstr>
      <vt:lpstr>Background of Solove’s definition</vt:lpstr>
      <vt:lpstr>Daniel Solove’s Definition</vt:lpstr>
      <vt:lpstr>Information Collection </vt:lpstr>
      <vt:lpstr>Information Processing</vt:lpstr>
      <vt:lpstr>Information Dissemination</vt:lpstr>
      <vt:lpstr>Information Dissemination (cont.)</vt:lpstr>
      <vt:lpstr>Invasions (Different from the others)</vt:lpstr>
      <vt:lpstr>Individual and Societal Harms</vt:lpstr>
      <vt:lpstr>Brainstorm about these kinds of harm</vt:lpstr>
    </vt:vector>
  </TitlesOfParts>
  <Company>California State University, Bakersfield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Taxonomy of privacy</dc:title>
  <dc:creator>Windows User</dc:creator>
  <cp:lastModifiedBy>Writing Resource Center</cp:lastModifiedBy>
  <cp:revision>28</cp:revision>
  <dcterms:created xsi:type="dcterms:W3CDTF">2014-02-06T18:56:15Z</dcterms:created>
  <dcterms:modified xsi:type="dcterms:W3CDTF">2015-09-23T16:36:50Z</dcterms:modified>
</cp:coreProperties>
</file>